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56" r:id="rId2"/>
    <p:sldId id="257" r:id="rId3"/>
    <p:sldId id="274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286" r:id="rId16"/>
    <p:sldId id="287" r:id="rId17"/>
    <p:sldId id="288" r:id="rId18"/>
    <p:sldId id="289" r:id="rId19"/>
    <p:sldId id="290" r:id="rId20"/>
    <p:sldId id="291" r:id="rId21"/>
    <p:sldId id="292" r:id="rId22"/>
    <p:sldId id="293" r:id="rId23"/>
    <p:sldId id="264" r:id="rId24"/>
    <p:sldId id="265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724"/>
  </p:normalViewPr>
  <p:slideViewPr>
    <p:cSldViewPr snapToGrid="0" snapToObjects="1">
      <p:cViewPr varScale="1">
        <p:scale>
          <a:sx n="82" d="100"/>
          <a:sy n="82" d="100"/>
        </p:scale>
        <p:origin x="105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 " userId="7df7294e-d88c-40ba-90e5-79451dd84eeb" providerId="ADAL" clId="{865E8905-3A9F-4DF8-BE85-8764B14DC0D4}"/>
    <pc:docChg chg="modSld">
      <pc:chgData name=" " userId="7df7294e-d88c-40ba-90e5-79451dd84eeb" providerId="ADAL" clId="{865E8905-3A9F-4DF8-BE85-8764B14DC0D4}" dt="2019-04-17T04:06:04.677" v="0" actId="1076"/>
      <pc:docMkLst>
        <pc:docMk/>
      </pc:docMkLst>
      <pc:sldChg chg="modSp">
        <pc:chgData name=" " userId="7df7294e-d88c-40ba-90e5-79451dd84eeb" providerId="ADAL" clId="{865E8905-3A9F-4DF8-BE85-8764B14DC0D4}" dt="2019-04-17T04:06:04.677" v="0" actId="1076"/>
        <pc:sldMkLst>
          <pc:docMk/>
          <pc:sldMk cId="3716353229" sldId="259"/>
        </pc:sldMkLst>
        <pc:spChg chg="mod">
          <ac:chgData name=" " userId="7df7294e-d88c-40ba-90e5-79451dd84eeb" providerId="ADAL" clId="{865E8905-3A9F-4DF8-BE85-8764B14DC0D4}" dt="2019-04-17T04:06:04.677" v="0" actId="1076"/>
          <ac:spMkLst>
            <pc:docMk/>
            <pc:sldMk cId="3716353229" sldId="259"/>
            <ac:spMk id="5" creationId="{00000000-0000-0000-0000-000000000000}"/>
          </ac:spMkLst>
        </pc:spChg>
      </pc:sldChg>
    </pc:docChg>
  </pc:docChgLst>
  <pc:docChgLst>
    <pc:chgData name="SYEDA ANIKA TASNIM" userId="8fb70a1d-16e3-4c86-a699-7b87e9bfa60b" providerId="ADAL" clId="{A4594D79-7C96-4DDA-89A7-6BB6A7AE46EA}"/>
    <pc:docChg chg="undo custSel modSld">
      <pc:chgData name="SYEDA ANIKA TASNIM" userId="8fb70a1d-16e3-4c86-a699-7b87e9bfa60b" providerId="ADAL" clId="{A4594D79-7C96-4DDA-89A7-6BB6A7AE46EA}" dt="2020-07-19T09:17:46.299" v="342" actId="20577"/>
      <pc:docMkLst>
        <pc:docMk/>
      </pc:docMkLst>
      <pc:sldChg chg="modSp mod">
        <pc:chgData name="SYEDA ANIKA TASNIM" userId="8fb70a1d-16e3-4c86-a699-7b87e9bfa60b" providerId="ADAL" clId="{A4594D79-7C96-4DDA-89A7-6BB6A7AE46EA}" dt="2020-07-19T09:17:46.299" v="342" actId="20577"/>
        <pc:sldMkLst>
          <pc:docMk/>
          <pc:sldMk cId="700707328" sldId="256"/>
        </pc:sldMkLst>
        <pc:graphicFrameChg chg="modGraphic">
          <ac:chgData name="SYEDA ANIKA TASNIM" userId="8fb70a1d-16e3-4c86-a699-7b87e9bfa60b" providerId="ADAL" clId="{A4594D79-7C96-4DDA-89A7-6BB6A7AE46EA}" dt="2020-07-19T09:17:46.299" v="342" actId="20577"/>
          <ac:graphicFrameMkLst>
            <pc:docMk/>
            <pc:sldMk cId="700707328" sldId="256"/>
            <ac:graphicFrameMk id="7" creationId="{29FF08AD-7519-4C4A-8E0D-640DF5BB5E58}"/>
          </ac:graphicFrameMkLst>
        </pc:graphicFrameChg>
      </pc:sldChg>
      <pc:sldChg chg="modSp mod">
        <pc:chgData name="SYEDA ANIKA TASNIM" userId="8fb70a1d-16e3-4c86-a699-7b87e9bfa60b" providerId="ADAL" clId="{A4594D79-7C96-4DDA-89A7-6BB6A7AE46EA}" dt="2020-07-17T16:01:31.435" v="10" actId="20577"/>
        <pc:sldMkLst>
          <pc:docMk/>
          <pc:sldMk cId="542991971" sldId="276"/>
        </pc:sldMkLst>
        <pc:spChg chg="mod">
          <ac:chgData name="SYEDA ANIKA TASNIM" userId="8fb70a1d-16e3-4c86-a699-7b87e9bfa60b" providerId="ADAL" clId="{A4594D79-7C96-4DDA-89A7-6BB6A7AE46EA}" dt="2020-07-17T16:01:31.435" v="10" actId="20577"/>
          <ac:spMkLst>
            <pc:docMk/>
            <pc:sldMk cId="542991971" sldId="276"/>
            <ac:spMk id="27651" creationId="{00000000-0000-0000-0000-000000000000}"/>
          </ac:spMkLst>
        </pc:spChg>
      </pc:sldChg>
      <pc:sldChg chg="modSp mod">
        <pc:chgData name="SYEDA ANIKA TASNIM" userId="8fb70a1d-16e3-4c86-a699-7b87e9bfa60b" providerId="ADAL" clId="{A4594D79-7C96-4DDA-89A7-6BB6A7AE46EA}" dt="2020-07-18T05:47:37.772" v="127" actId="20577"/>
        <pc:sldMkLst>
          <pc:docMk/>
          <pc:sldMk cId="1609436057" sldId="279"/>
        </pc:sldMkLst>
        <pc:spChg chg="mod">
          <ac:chgData name="SYEDA ANIKA TASNIM" userId="8fb70a1d-16e3-4c86-a699-7b87e9bfa60b" providerId="ADAL" clId="{A4594D79-7C96-4DDA-89A7-6BB6A7AE46EA}" dt="2020-07-18T05:47:37.772" v="127" actId="20577"/>
          <ac:spMkLst>
            <pc:docMk/>
            <pc:sldMk cId="1609436057" sldId="279"/>
            <ac:spMk id="21507" creationId="{00000000-0000-0000-0000-000000000000}"/>
          </ac:spMkLst>
        </pc:spChg>
      </pc:sldChg>
      <pc:sldChg chg="modSp mod">
        <pc:chgData name="SYEDA ANIKA TASNIM" userId="8fb70a1d-16e3-4c86-a699-7b87e9bfa60b" providerId="ADAL" clId="{A4594D79-7C96-4DDA-89A7-6BB6A7AE46EA}" dt="2020-07-18T05:51:07.820" v="209" actId="20577"/>
        <pc:sldMkLst>
          <pc:docMk/>
          <pc:sldMk cId="1515103864" sldId="282"/>
        </pc:sldMkLst>
        <pc:spChg chg="mod">
          <ac:chgData name="SYEDA ANIKA TASNIM" userId="8fb70a1d-16e3-4c86-a699-7b87e9bfa60b" providerId="ADAL" clId="{A4594D79-7C96-4DDA-89A7-6BB6A7AE46EA}" dt="2020-07-18T05:51:07.820" v="209" actId="20577"/>
          <ac:spMkLst>
            <pc:docMk/>
            <pc:sldMk cId="1515103864" sldId="282"/>
            <ac:spMk id="27651" creationId="{00000000-0000-0000-0000-000000000000}"/>
          </ac:spMkLst>
        </pc:spChg>
      </pc:sldChg>
      <pc:sldChg chg="modSp mod">
        <pc:chgData name="SYEDA ANIKA TASNIM" userId="8fb70a1d-16e3-4c86-a699-7b87e9bfa60b" providerId="ADAL" clId="{A4594D79-7C96-4DDA-89A7-6BB6A7AE46EA}" dt="2020-07-18T06:13:37.498" v="285" actId="20577"/>
        <pc:sldMkLst>
          <pc:docMk/>
          <pc:sldMk cId="2469925789" sldId="286"/>
        </pc:sldMkLst>
        <pc:spChg chg="mod">
          <ac:chgData name="SYEDA ANIKA TASNIM" userId="8fb70a1d-16e3-4c86-a699-7b87e9bfa60b" providerId="ADAL" clId="{A4594D79-7C96-4DDA-89A7-6BB6A7AE46EA}" dt="2020-07-18T06:13:37.498" v="285" actId="20577"/>
          <ac:spMkLst>
            <pc:docMk/>
            <pc:sldMk cId="2469925789" sldId="286"/>
            <ac:spMk id="19459" creationId="{00000000-0000-0000-0000-000000000000}"/>
          </ac:spMkLst>
        </pc:spChg>
      </pc:sldChg>
    </pc:docChg>
  </pc:docChgLst>
  <pc:docChgLst>
    <pc:chgData name="SYEDA ANIKA TASNIM" userId="8fb70a1d-16e3-4c86-a699-7b87e9bfa60b" providerId="ADAL" clId="{4696AB21-5CB9-490A-97AF-303622703C56}"/>
    <pc:docChg chg="modSld">
      <pc:chgData name="SYEDA ANIKA TASNIM" userId="8fb70a1d-16e3-4c86-a699-7b87e9bfa60b" providerId="ADAL" clId="{4696AB21-5CB9-490A-97AF-303622703C56}" dt="2020-10-31T03:15:45.791" v="23" actId="20577"/>
      <pc:docMkLst>
        <pc:docMk/>
      </pc:docMkLst>
      <pc:sldChg chg="modSp mod">
        <pc:chgData name="SYEDA ANIKA TASNIM" userId="8fb70a1d-16e3-4c86-a699-7b87e9bfa60b" providerId="ADAL" clId="{4696AB21-5CB9-490A-97AF-303622703C56}" dt="2020-10-31T03:15:45.791" v="23" actId="20577"/>
        <pc:sldMkLst>
          <pc:docMk/>
          <pc:sldMk cId="700707328" sldId="256"/>
        </pc:sldMkLst>
        <pc:graphicFrameChg chg="modGraphic">
          <ac:chgData name="SYEDA ANIKA TASNIM" userId="8fb70a1d-16e3-4c86-a699-7b87e9bfa60b" providerId="ADAL" clId="{4696AB21-5CB9-490A-97AF-303622703C56}" dt="2020-10-31T03:15:45.791" v="23" actId="20577"/>
          <ac:graphicFrameMkLst>
            <pc:docMk/>
            <pc:sldMk cId="700707328" sldId="256"/>
            <ac:graphicFrameMk id="7" creationId="{29FF08AD-7519-4C4A-8E0D-640DF5BB5E58}"/>
          </ac:graphicFrameMkLst>
        </pc:graphicFrame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C62E78-F200-4C4C-BC42-C27AC9E77916}" type="datetimeFigureOut">
              <a:rPr lang="en-US" smtClean="0"/>
              <a:t>10/31/2020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6B0FEB-E303-4A4A-A013-42557A45CD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7202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22296" indent="-277806"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11225" indent="-222245"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555714" indent="-222245"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00204" indent="-222245"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444694" indent="-222245" defTabSz="9136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889184" indent="-222245" defTabSz="9136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333674" indent="-222245" defTabSz="9136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778164" indent="-222245" defTabSz="9136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fld id="{ABD9A475-44EA-4441-AAA1-0487C94B0670}" type="slidenum">
              <a:rPr lang="en-US" altLang="en-US">
                <a:latin typeface="Times New Roman" pitchFamily="18" charset="0"/>
              </a:rPr>
              <a:pPr/>
              <a:t>3</a:t>
            </a:fld>
            <a:endParaRPr lang="en-US" altLang="en-US">
              <a:latin typeface="Times New Roman" pitchFamily="18" charset="0"/>
            </a:endParaRPr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22296" indent="-277806"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11225" indent="-222245"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555714" indent="-222245"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00204" indent="-222245"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444694" indent="-222245" defTabSz="9136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889184" indent="-222245" defTabSz="9136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333674" indent="-222245" defTabSz="9136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778164" indent="-222245" defTabSz="9136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fld id="{590CC773-C317-49AE-923F-D11706D4F319}" type="slidenum">
              <a:rPr lang="en-US" altLang="en-US">
                <a:latin typeface="Times New Roman" pitchFamily="18" charset="0"/>
              </a:rPr>
              <a:pPr/>
              <a:t>4</a:t>
            </a:fld>
            <a:endParaRPr lang="en-US" altLang="en-US">
              <a:latin typeface="Times New Roman" pitchFamily="18" charset="0"/>
            </a:endParaRPr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22296" indent="-277806"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11225" indent="-222245"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555714" indent="-222245"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00204" indent="-222245"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444694" indent="-222245" defTabSz="9136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889184" indent="-222245" defTabSz="9136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333674" indent="-222245" defTabSz="9136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778164" indent="-222245" defTabSz="9136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fld id="{41B9FF16-3E4D-46FB-A183-C7385F1CB08A}" type="slidenum">
              <a:rPr lang="en-US" altLang="en-US">
                <a:latin typeface="Times New Roman" pitchFamily="18" charset="0"/>
              </a:rPr>
              <a:pPr/>
              <a:t>5</a:t>
            </a:fld>
            <a:endParaRPr lang="en-US" altLang="en-US">
              <a:latin typeface="Times New Roman" pitchFamily="18" charset="0"/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22296" indent="-277806"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11225" indent="-222245"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555714" indent="-222245"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00204" indent="-222245"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444694" indent="-222245" defTabSz="9136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889184" indent="-222245" defTabSz="9136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333674" indent="-222245" defTabSz="9136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778164" indent="-222245" defTabSz="9136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fld id="{330B7B81-6003-4724-8969-ADE303B7CE9B}" type="slidenum">
              <a:rPr lang="en-US" altLang="en-US">
                <a:latin typeface="Times New Roman" pitchFamily="18" charset="0"/>
              </a:rPr>
              <a:pPr/>
              <a:t>6</a:t>
            </a:fld>
            <a:endParaRPr lang="en-US" altLang="en-US">
              <a:latin typeface="Times New Roman" pitchFamily="18" charset="0"/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22296" indent="-277806"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11225" indent="-222245"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555714" indent="-222245"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00204" indent="-222245"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444694" indent="-222245" defTabSz="9136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889184" indent="-222245" defTabSz="9136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333674" indent="-222245" defTabSz="9136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778164" indent="-222245" defTabSz="9136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fld id="{660DF40D-2884-46B0-8B4F-3556764DC764}" type="slidenum">
              <a:rPr lang="en-US" altLang="en-US">
                <a:latin typeface="Times New Roman" pitchFamily="18" charset="0"/>
              </a:rPr>
              <a:pPr/>
              <a:t>7</a:t>
            </a:fld>
            <a:endParaRPr lang="en-US" altLang="en-US">
              <a:latin typeface="Times New Roman" pitchFamily="18" charset="0"/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22296" indent="-277806"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11225" indent="-222245"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555714" indent="-222245"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00204" indent="-222245"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444694" indent="-222245" defTabSz="9136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889184" indent="-222245" defTabSz="9136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333674" indent="-222245" defTabSz="9136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778164" indent="-222245" defTabSz="9136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fld id="{BA6F1A8C-83BE-4066-BD6A-1D42C821E108}" type="slidenum">
              <a:rPr lang="en-US" altLang="en-US">
                <a:latin typeface="Times New Roman" pitchFamily="18" charset="0"/>
              </a:rPr>
              <a:pPr/>
              <a:t>8</a:t>
            </a:fld>
            <a:endParaRPr lang="en-US" altLang="en-US">
              <a:latin typeface="Times New Roman" pitchFamily="18" charset="0"/>
            </a:endParaRPr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22296" indent="-277806"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11225" indent="-222245"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555714" indent="-222245"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00204" indent="-222245"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444694" indent="-222245" defTabSz="9136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889184" indent="-222245" defTabSz="9136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333674" indent="-222245" defTabSz="9136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778164" indent="-222245" defTabSz="9136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fld id="{3FCDFF68-C980-4467-8BD4-513950C19742}" type="slidenum">
              <a:rPr lang="en-US" altLang="en-US">
                <a:latin typeface="Times New Roman" pitchFamily="18" charset="0"/>
              </a:rPr>
              <a:pPr/>
              <a:t>9</a:t>
            </a:fld>
            <a:endParaRPr lang="en-US" altLang="en-US">
              <a:latin typeface="Times New Roman" pitchFamily="18" charset="0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22296" indent="-277806"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11225" indent="-222245"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555714" indent="-222245"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00204" indent="-222245"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444694" indent="-222245" defTabSz="9136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889184" indent="-222245" defTabSz="9136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333674" indent="-222245" defTabSz="9136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778164" indent="-222245" defTabSz="9136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fld id="{2647C7F8-6880-4505-94E9-18FA2B33E176}" type="slidenum">
              <a:rPr lang="en-US" altLang="en-US">
                <a:latin typeface="Times New Roman" pitchFamily="18" charset="0"/>
              </a:rPr>
              <a:pPr/>
              <a:t>10</a:t>
            </a:fld>
            <a:endParaRPr lang="en-US" altLang="en-US">
              <a:latin typeface="Times New Roman" pitchFamily="18" charset="0"/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22296" indent="-277806"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11225" indent="-222245"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555714" indent="-222245"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00204" indent="-222245"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444694" indent="-222245" defTabSz="9136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889184" indent="-222245" defTabSz="9136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333674" indent="-222245" defTabSz="9136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778164" indent="-222245" defTabSz="9136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fld id="{FF7BD8A0-515D-490B-AAAD-398F2BC7039D}" type="slidenum">
              <a:rPr lang="en-US" altLang="en-US">
                <a:latin typeface="Times New Roman" pitchFamily="18" charset="0"/>
              </a:rPr>
              <a:pPr/>
              <a:t>11</a:t>
            </a:fld>
            <a:endParaRPr lang="en-US" altLang="en-US">
              <a:latin typeface="Times New Roman" pitchFamily="18" charset="0"/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22296" indent="-277806"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11225" indent="-222245"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555714" indent="-222245"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00204" indent="-222245"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444694" indent="-222245" defTabSz="9136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889184" indent="-222245" defTabSz="9136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333674" indent="-222245" defTabSz="9136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778164" indent="-222245" defTabSz="9136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fld id="{E562B0CB-D559-4F76-BF52-B03C8413B55F}" type="slidenum">
              <a:rPr lang="en-US" altLang="en-US">
                <a:latin typeface="Times New Roman" pitchFamily="18" charset="0"/>
              </a:rPr>
              <a:pPr/>
              <a:t>12</a:t>
            </a:fld>
            <a:endParaRPr lang="en-US" altLang="en-US">
              <a:latin typeface="Times New Roman" pitchFamily="18" charset="0"/>
            </a:endParaRP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22296" indent="-277806"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11225" indent="-222245"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555714" indent="-222245"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00204" indent="-222245"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444694" indent="-222245" defTabSz="9136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889184" indent="-222245" defTabSz="9136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333674" indent="-222245" defTabSz="9136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778164" indent="-222245" defTabSz="9136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fld id="{F5D22E61-82A9-4DD6-9502-3FAF692B98B5}" type="slidenum">
              <a:rPr lang="en-US" altLang="en-US">
                <a:latin typeface="Times New Roman" pitchFamily="18" charset="0"/>
              </a:rPr>
              <a:pPr/>
              <a:t>13</a:t>
            </a:fld>
            <a:endParaRPr lang="en-US" altLang="en-US">
              <a:latin typeface="Times New Roman" pitchFamily="18" charset="0"/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22296" indent="-277806"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11225" indent="-222245"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555714" indent="-222245"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00204" indent="-222245"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444694" indent="-222245" defTabSz="9136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889184" indent="-222245" defTabSz="9136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333674" indent="-222245" defTabSz="9136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778164" indent="-222245" defTabSz="9136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fld id="{44C9A83A-5FB2-4975-AA8C-E568E280FE96}" type="slidenum">
              <a:rPr lang="en-US" altLang="en-US">
                <a:latin typeface="Times New Roman" pitchFamily="18" charset="0"/>
              </a:rPr>
              <a:pPr/>
              <a:t>14</a:t>
            </a:fld>
            <a:endParaRPr lang="en-US" altLang="en-US">
              <a:latin typeface="Times New Roman" pitchFamily="18" charset="0"/>
            </a:endParaRPr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22296" indent="-277806"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11225" indent="-222245"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555714" indent="-222245"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00204" indent="-222245"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444694" indent="-222245" defTabSz="9136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889184" indent="-222245" defTabSz="9136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333674" indent="-222245" defTabSz="9136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778164" indent="-222245" defTabSz="9136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fld id="{CC4F18C6-2B38-4F87-9FFF-0299D7747CAE}" type="slidenum">
              <a:rPr lang="en-US" altLang="en-US">
                <a:latin typeface="Times New Roman" pitchFamily="18" charset="0"/>
              </a:rPr>
              <a:pPr/>
              <a:t>15</a:t>
            </a:fld>
            <a:endParaRPr lang="en-US" altLang="en-US">
              <a:latin typeface="Times New Roman" pitchFamily="18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22296" indent="-277806"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11225" indent="-222245"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555714" indent="-222245"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00204" indent="-222245"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444694" indent="-222245" defTabSz="9136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889184" indent="-222245" defTabSz="9136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333674" indent="-222245" defTabSz="9136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778164" indent="-222245" defTabSz="9136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fld id="{49F0827A-D7D6-46B4-A378-B795C7CAB1A8}" type="slidenum">
              <a:rPr lang="en-US" altLang="en-US">
                <a:latin typeface="Times New Roman" pitchFamily="18" charset="0"/>
              </a:rPr>
              <a:pPr/>
              <a:t>16</a:t>
            </a:fld>
            <a:endParaRPr lang="en-US" altLang="en-US">
              <a:latin typeface="Times New Roman" pitchFamily="18" charset="0"/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22296" indent="-277806"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11225" indent="-222245"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555714" indent="-222245"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00204" indent="-222245"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444694" indent="-222245" defTabSz="9136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889184" indent="-222245" defTabSz="9136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333674" indent="-222245" defTabSz="9136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778164" indent="-222245" defTabSz="9136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fld id="{10EA47AA-38D3-447C-8C19-72E027AEB5AA}" type="slidenum">
              <a:rPr lang="en-US" altLang="en-US">
                <a:latin typeface="Times New Roman" pitchFamily="18" charset="0"/>
              </a:rPr>
              <a:pPr/>
              <a:t>17</a:t>
            </a:fld>
            <a:endParaRPr lang="en-US" altLang="en-US">
              <a:latin typeface="Times New Roman" pitchFamily="18" charset="0"/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22296" indent="-277806"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11225" indent="-222245"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555714" indent="-222245"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00204" indent="-222245"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444694" indent="-222245" defTabSz="9136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889184" indent="-222245" defTabSz="9136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333674" indent="-222245" defTabSz="9136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778164" indent="-222245" defTabSz="9136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fld id="{6A04526D-4BF5-4012-9A0A-191AFB226365}" type="slidenum">
              <a:rPr lang="en-US" altLang="en-US">
                <a:latin typeface="Times New Roman" pitchFamily="18" charset="0"/>
              </a:rPr>
              <a:pPr/>
              <a:t>18</a:t>
            </a:fld>
            <a:endParaRPr lang="en-US" altLang="en-US">
              <a:latin typeface="Times New Roman" pitchFamily="18" charset="0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22296" indent="-277806"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11225" indent="-222245"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555714" indent="-222245"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00204" indent="-222245"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444694" indent="-222245" defTabSz="9136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889184" indent="-222245" defTabSz="9136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333674" indent="-222245" defTabSz="9136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778164" indent="-222245" defTabSz="9136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fld id="{FA58E55A-3B72-4809-9359-3F00A60987BA}" type="slidenum">
              <a:rPr lang="en-US" altLang="en-US">
                <a:latin typeface="Times New Roman" pitchFamily="18" charset="0"/>
              </a:rPr>
              <a:pPr/>
              <a:t>19</a:t>
            </a:fld>
            <a:endParaRPr lang="en-US" altLang="en-US">
              <a:latin typeface="Times New Roman" pitchFamily="18" charset="0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22296" indent="-277806"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11225" indent="-222245"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555714" indent="-222245"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00204" indent="-222245"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444694" indent="-222245" defTabSz="9136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889184" indent="-222245" defTabSz="9136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333674" indent="-222245" defTabSz="9136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778164" indent="-222245" defTabSz="9136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fld id="{EB540EEC-93CE-44AB-A57C-CC970A8D6B63}" type="slidenum">
              <a:rPr lang="en-US" altLang="en-US">
                <a:latin typeface="Times New Roman" pitchFamily="18" charset="0"/>
              </a:rPr>
              <a:pPr/>
              <a:t>20</a:t>
            </a:fld>
            <a:endParaRPr lang="en-US" altLang="en-US">
              <a:latin typeface="Times New Roman" pitchFamily="18" charset="0"/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22296" indent="-277806"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11225" indent="-222245"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555714" indent="-222245"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00204" indent="-222245"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444694" indent="-222245" defTabSz="9136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889184" indent="-222245" defTabSz="9136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333674" indent="-222245" defTabSz="9136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778164" indent="-222245" defTabSz="9136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fld id="{44286EF6-8F10-41B9-8833-DD61F2B8C5C2}" type="slidenum">
              <a:rPr lang="en-US" altLang="en-US">
                <a:latin typeface="Times New Roman" pitchFamily="18" charset="0"/>
              </a:rPr>
              <a:pPr/>
              <a:t>21</a:t>
            </a:fld>
            <a:endParaRPr lang="en-US" altLang="en-US">
              <a:latin typeface="Times New Roman" pitchFamily="18" charset="0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22296" indent="-277806"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11225" indent="-222245"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555714" indent="-222245"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00204" indent="-222245" defTabSz="91367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444694" indent="-222245" defTabSz="9136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889184" indent="-222245" defTabSz="9136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333674" indent="-222245" defTabSz="9136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778164" indent="-222245" defTabSz="9136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fld id="{6F850618-ABCC-4B80-90F4-73497C16370D}" type="slidenum">
              <a:rPr lang="en-US" altLang="en-US">
                <a:latin typeface="Times New Roman" pitchFamily="18" charset="0"/>
              </a:rPr>
              <a:pPr/>
              <a:t>22</a:t>
            </a:fld>
            <a:endParaRPr lang="en-US" altLang="en-US">
              <a:latin typeface="Times New Roman" pitchFamily="18" charset="0"/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10/31/2020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4163" y="444728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8" name="Group 16"/>
          <p:cNvGrpSpPr/>
          <p:nvPr/>
        </p:nvGrpSpPr>
        <p:grpSpPr>
          <a:xfrm>
            <a:off x="284163" y="1906542"/>
            <a:ext cx="8576373" cy="137411"/>
            <a:chOff x="284163" y="1759424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1341" y="449005"/>
            <a:ext cx="7808976" cy="1088136"/>
          </a:xfrm>
          <a:noFill/>
        </p:spPr>
        <p:txBody>
          <a:bodyPr vert="horz" lIns="91440" tIns="45720" rIns="91440" bIns="45720" rtlCol="0" anchor="b" anchorCtr="0">
            <a:normAutofit/>
          </a:bodyPr>
          <a:lstStyle>
            <a:lvl1pPr marL="0" algn="l" defTabSz="914400" rtl="0" eaLnBrk="1" latinLnBrk="0" hangingPunct="1">
              <a:lnSpc>
                <a:spcPts val="4600"/>
              </a:lnSpc>
              <a:spcBef>
                <a:spcPct val="0"/>
              </a:spcBef>
              <a:buNone/>
              <a:defRPr sz="42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6205" y="1532427"/>
            <a:ext cx="7754112" cy="48463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Click to edit Master subtitle style</a:t>
            </a:r>
            <a:endParaRPr dirty="0"/>
          </a:p>
        </p:txBody>
      </p:sp>
      <p:sp>
        <p:nvSpPr>
          <p:cNvPr id="13" name="Rectangle 12"/>
          <p:cNvSpPr/>
          <p:nvPr/>
        </p:nvSpPr>
        <p:spPr>
          <a:xfrm>
            <a:off x="284163" y="6227064"/>
            <a:ext cx="8574087" cy="173736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26" name="Picture 2" descr="Image result for AIUB logo">
            <a:extLst>
              <a:ext uri="{FF2B5EF4-FFF2-40B4-BE49-F238E27FC236}">
                <a16:creationId xmlns:a16="http://schemas.microsoft.com/office/drawing/2014/main" id="{CF3BFD94-6180-4B73-8361-A4B02BAD175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8596" y="459899"/>
            <a:ext cx="1419654" cy="1428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8" name="Group 7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fi-FI"/>
              <a:t>Click to edit Master text styles</a:t>
            </a:r>
          </a:p>
          <a:p>
            <a:pPr lvl="1"/>
            <a:r>
              <a:rPr lang="fi-FI"/>
              <a:t>Second level</a:t>
            </a:r>
          </a:p>
          <a:p>
            <a:pPr lvl="2"/>
            <a:r>
              <a:rPr lang="fi-FI"/>
              <a:t>Third level</a:t>
            </a:r>
          </a:p>
          <a:p>
            <a:pPr lvl="3"/>
            <a:r>
              <a:rPr lang="fi-FI"/>
              <a:t>Fourth level</a:t>
            </a:r>
          </a:p>
          <a:p>
            <a:pPr lvl="4"/>
            <a:r>
              <a:rPr lang="fi-FI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10/31/2020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284163" y="444728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10/31/2020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284162" y="2017058"/>
            <a:ext cx="8574087" cy="4377391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fi-FI"/>
              <a:t>Drag picture to placeholder or click icon to add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2420" y="1532965"/>
            <a:ext cx="7754284" cy="484094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Click to edit Master subtitle style</a:t>
            </a:r>
            <a:endParaRPr dirty="0"/>
          </a:p>
        </p:txBody>
      </p:sp>
      <p:grpSp>
        <p:nvGrpSpPr>
          <p:cNvPr id="7" name="Group 16"/>
          <p:cNvGrpSpPr/>
          <p:nvPr/>
        </p:nvGrpSpPr>
        <p:grpSpPr>
          <a:xfrm>
            <a:off x="284163" y="1906542"/>
            <a:ext cx="8576373" cy="137411"/>
            <a:chOff x="284163" y="1759424"/>
            <a:chExt cx="8576373" cy="137411"/>
          </a:xfrm>
        </p:grpSpPr>
        <p:sp>
          <p:nvSpPr>
            <p:cNvPr id="11" name="Rectangle 10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8230889" y="444728"/>
            <a:ext cx="587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3600">
                <a:solidFill>
                  <a:schemeClr val="bg1"/>
                </a:solidFill>
                <a:sym typeface="Wingdings"/>
              </a:rPr>
              <a:t></a:t>
            </a:r>
            <a:endParaRPr sz="36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8633" y="444728"/>
            <a:ext cx="7810967" cy="1088237"/>
          </a:xfrm>
          <a:noFill/>
        </p:spPr>
        <p:txBody>
          <a:bodyPr bIns="45720" anchor="b" anchorCtr="0">
            <a:normAutofit/>
          </a:bodyPr>
          <a:lstStyle>
            <a:lvl1pPr algn="l">
              <a:lnSpc>
                <a:spcPts val="4600"/>
              </a:lnSpc>
              <a:defRPr/>
            </a:lvl1pPr>
          </a:lstStyle>
          <a:p>
            <a:r>
              <a:rPr lang="fi-FI"/>
              <a:t>Click to edit Master title style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4163" y="4801575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84163" y="6263389"/>
            <a:ext cx="8576373" cy="137411"/>
            <a:chOff x="284163" y="1759424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8230889" y="4801575"/>
            <a:ext cx="587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3600">
                <a:solidFill>
                  <a:schemeClr val="bg1"/>
                </a:solidFill>
                <a:sym typeface="Wingdings"/>
              </a:rPr>
              <a:t></a:t>
            </a:r>
            <a:endParaRPr sz="36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9768" y="4814125"/>
            <a:ext cx="7772400" cy="1051560"/>
          </a:xfrm>
          <a:noFill/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200" b="0" i="0" kern="1200" cap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5488" y="5861304"/>
            <a:ext cx="7735824" cy="402336"/>
          </a:xfrm>
        </p:spPr>
        <p:txBody>
          <a:bodyPr vert="horz" lIns="91440" tIns="45720" rIns="91440" bIns="45720" rtlCol="0"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None/>
            </a:pPr>
            <a:r>
              <a:rPr lang="fi-FI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10/31/2020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284162" y="443754"/>
            <a:ext cx="8574087" cy="4370293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fi-FI"/>
              <a:t>Drag picture to placeholder or click icon to add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10/31/2020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4163" y="4801575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84163" y="6263389"/>
            <a:ext cx="8576373" cy="137411"/>
            <a:chOff x="284163" y="1759424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8230889" y="4801575"/>
            <a:ext cx="587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3600">
                <a:solidFill>
                  <a:schemeClr val="bg1"/>
                </a:solidFill>
                <a:sym typeface="Wingdings"/>
              </a:rPr>
              <a:t></a:t>
            </a:r>
            <a:endParaRPr sz="36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0306" y="4814047"/>
            <a:ext cx="7772400" cy="1048871"/>
          </a:xfrm>
          <a:noFill/>
        </p:spPr>
        <p:txBody>
          <a:bodyPr anchor="b" anchorCtr="0">
            <a:normAutofit/>
          </a:bodyPr>
          <a:lstStyle>
            <a:lvl1pPr algn="l">
              <a:defRPr sz="4200" b="0" i="0" cap="none" baseline="0"/>
            </a:lvl1pPr>
          </a:lstStyle>
          <a:p>
            <a:r>
              <a:rPr lang="fi-FI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0647" y="5862918"/>
            <a:ext cx="7732059" cy="403412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9" name="Group 8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3412" y="2151063"/>
            <a:ext cx="393192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Click to edit Master text styles</a:t>
            </a:r>
          </a:p>
          <a:p>
            <a:pPr lvl="1"/>
            <a:r>
              <a:rPr lang="fi-FI"/>
              <a:t>Second level</a:t>
            </a:r>
          </a:p>
          <a:p>
            <a:pPr lvl="2"/>
            <a:r>
              <a:rPr lang="fi-FI"/>
              <a:t>Third level</a:t>
            </a:r>
          </a:p>
          <a:p>
            <a:pPr lvl="3"/>
            <a:r>
              <a:rPr lang="fi-FI"/>
              <a:t>Fourth level</a:t>
            </a:r>
          </a:p>
          <a:p>
            <a:pPr lvl="4"/>
            <a:r>
              <a:rPr lang="fi-FI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78188" y="2151063"/>
            <a:ext cx="393192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Click to edit Master text styles</a:t>
            </a:r>
          </a:p>
          <a:p>
            <a:pPr lvl="1"/>
            <a:r>
              <a:rPr lang="fi-FI"/>
              <a:t>Second level</a:t>
            </a:r>
          </a:p>
          <a:p>
            <a:pPr lvl="2"/>
            <a:r>
              <a:rPr lang="fi-FI"/>
              <a:t>Third level</a:t>
            </a:r>
          </a:p>
          <a:p>
            <a:pPr lvl="3"/>
            <a:r>
              <a:rPr lang="fi-FI"/>
              <a:t>Fourth level</a:t>
            </a:r>
          </a:p>
          <a:p>
            <a:pPr lvl="4"/>
            <a:r>
              <a:rPr lang="fi-FI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10/31/2020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11" name="Group 10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12" name="Rectangle 11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3412" y="1735138"/>
            <a:ext cx="3931920" cy="833250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3412" y="2590800"/>
            <a:ext cx="3931920" cy="3535362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Click to edit Master text styles</a:t>
            </a:r>
          </a:p>
          <a:p>
            <a:pPr lvl="1"/>
            <a:r>
              <a:rPr lang="fi-FI"/>
              <a:t>Second level</a:t>
            </a:r>
          </a:p>
          <a:p>
            <a:pPr lvl="2"/>
            <a:r>
              <a:rPr lang="fi-FI"/>
              <a:t>Third level</a:t>
            </a:r>
          </a:p>
          <a:p>
            <a:pPr lvl="3"/>
            <a:r>
              <a:rPr lang="fi-FI"/>
              <a:t>Fourth level</a:t>
            </a:r>
          </a:p>
          <a:p>
            <a:pPr lvl="4"/>
            <a:r>
              <a:rPr lang="fi-FI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79495" y="1735138"/>
            <a:ext cx="3931920" cy="833250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26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79495" y="2590800"/>
            <a:ext cx="3931920" cy="3535362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Click to edit Master text styles</a:t>
            </a:r>
          </a:p>
          <a:p>
            <a:pPr lvl="1"/>
            <a:r>
              <a:rPr lang="fi-FI"/>
              <a:t>Second level</a:t>
            </a:r>
          </a:p>
          <a:p>
            <a:pPr lvl="2"/>
            <a:r>
              <a:rPr lang="fi-FI"/>
              <a:t>Third level</a:t>
            </a:r>
          </a:p>
          <a:p>
            <a:pPr lvl="3"/>
            <a:r>
              <a:rPr lang="fi-FI"/>
              <a:t>Fourth level</a:t>
            </a:r>
          </a:p>
          <a:p>
            <a:pPr lvl="4"/>
            <a:r>
              <a:rPr lang="fi-FI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10/31/2020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7" name="Group 6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8" name="Rectangle 7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ectangle 8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10/31/2020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10/31/2020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284164" y="452718"/>
            <a:ext cx="7365210" cy="137411"/>
            <a:chOff x="284163" y="1577847"/>
            <a:chExt cx="8576373" cy="137411"/>
          </a:xfrm>
        </p:grpSpPr>
        <p:sp>
          <p:nvSpPr>
            <p:cNvPr id="6" name="Rectangle 5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7" name="Rectangle 6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pic>
        <p:nvPicPr>
          <p:cNvPr id="2050" name="Picture 2" descr="Image result for AIUB logo">
            <a:extLst>
              <a:ext uri="{FF2B5EF4-FFF2-40B4-BE49-F238E27FC236}">
                <a16:creationId xmlns:a16="http://schemas.microsoft.com/office/drawing/2014/main" id="{C28CB252-6044-4564-B6A7-264FC3396E0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9374" y="55844"/>
            <a:ext cx="1279161" cy="1287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941" y="1298762"/>
            <a:ext cx="4069080" cy="1162050"/>
          </a:xfrm>
          <a:noFill/>
        </p:spPr>
        <p:txBody>
          <a:bodyPr anchor="b">
            <a:noAutofit/>
          </a:bodyPr>
          <a:lstStyle>
            <a:lvl1pPr algn="ctr">
              <a:defRPr sz="3200" b="1">
                <a:solidFill>
                  <a:schemeClr val="accent2"/>
                </a:solidFill>
              </a:defRPr>
            </a:lvl1pPr>
          </a:lstStyle>
          <a:p>
            <a:r>
              <a:rPr lang="fi-FI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3567" y="914400"/>
            <a:ext cx="4069080" cy="521176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Click to edit Master text styles</a:t>
            </a:r>
          </a:p>
          <a:p>
            <a:pPr lvl="1"/>
            <a:r>
              <a:rPr lang="fi-FI"/>
              <a:t>Second level</a:t>
            </a:r>
          </a:p>
          <a:p>
            <a:pPr lvl="2"/>
            <a:r>
              <a:rPr lang="fi-FI"/>
              <a:t>Third level</a:t>
            </a:r>
          </a:p>
          <a:p>
            <a:pPr lvl="3"/>
            <a:r>
              <a:rPr lang="fi-FI"/>
              <a:t>Fourth level</a:t>
            </a:r>
          </a:p>
          <a:p>
            <a:pPr lvl="4"/>
            <a:r>
              <a:rPr lang="fi-FI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8941" y="2456329"/>
            <a:ext cx="4069080" cy="318247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10/31/2020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284163" y="452718"/>
            <a:ext cx="8576373" cy="137411"/>
            <a:chOff x="284163" y="1577847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4163" y="4801575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84163" y="6263389"/>
            <a:ext cx="8576373" cy="137411"/>
            <a:chOff x="284163" y="1759424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071" y="4800600"/>
            <a:ext cx="8360242" cy="566738"/>
          </a:xfrm>
          <a:noFill/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0" i="0" kern="1200" cap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4163" y="457199"/>
            <a:ext cx="8577072" cy="435254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9099" y="5367338"/>
            <a:ext cx="8304213" cy="80486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10/31/2020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284163" y="4280647"/>
            <a:ext cx="8576373" cy="137411"/>
            <a:chOff x="284163" y="1759424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071" y="4778189"/>
            <a:ext cx="8360242" cy="566738"/>
          </a:xfrm>
          <a:noFill/>
        </p:spPr>
        <p:txBody>
          <a:bodyPr anchor="b">
            <a:normAutofit/>
          </a:bodyPr>
          <a:lstStyle>
            <a:lvl1pPr algn="l">
              <a:defRPr sz="2800" b="0">
                <a:solidFill>
                  <a:schemeClr val="accent2"/>
                </a:solidFill>
              </a:defRPr>
            </a:lvl1pPr>
          </a:lstStyle>
          <a:p>
            <a:r>
              <a:rPr lang="fi-FI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4163" y="457200"/>
            <a:ext cx="8577072" cy="382219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9099" y="5344927"/>
            <a:ext cx="8304213" cy="804862"/>
          </a:xfrm>
          <a:noFill/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10/31/2020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, Picture,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0" y="914400"/>
            <a:ext cx="5195047" cy="521176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Click to edit Master text styles</a:t>
            </a:r>
          </a:p>
          <a:p>
            <a:pPr lvl="1"/>
            <a:r>
              <a:rPr lang="fi-FI"/>
              <a:t>Second level</a:t>
            </a:r>
          </a:p>
          <a:p>
            <a:pPr lvl="2"/>
            <a:r>
              <a:rPr lang="fi-FI"/>
              <a:t>Third level</a:t>
            </a:r>
          </a:p>
          <a:p>
            <a:pPr lvl="3"/>
            <a:r>
              <a:rPr lang="fi-FI"/>
              <a:t>Fourth level</a:t>
            </a:r>
          </a:p>
          <a:p>
            <a:pPr lvl="4"/>
            <a:r>
              <a:rPr lang="fi-FI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10/31/2020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84163" y="4267200"/>
            <a:ext cx="2743200" cy="2120153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9101" y="4953001"/>
            <a:ext cx="2472017" cy="1246094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0764" y="4419600"/>
            <a:ext cx="2475395" cy="510988"/>
          </a:xfrm>
          <a:noFill/>
        </p:spPr>
        <p:txBody>
          <a:bodyPr anchor="b">
            <a:normAutofit/>
          </a:bodyPr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fi-FI"/>
              <a:t>Click to edit Master title style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284164" y="594360"/>
            <a:ext cx="2743200" cy="3675888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fi-FI"/>
              <a:t>Drag picture to placeholder or click icon to add</a:t>
            </a:r>
            <a:endParaRPr/>
          </a:p>
        </p:txBody>
      </p:sp>
      <p:grpSp>
        <p:nvGrpSpPr>
          <p:cNvPr id="8" name="Group 14"/>
          <p:cNvGrpSpPr/>
          <p:nvPr/>
        </p:nvGrpSpPr>
        <p:grpSpPr>
          <a:xfrm>
            <a:off x="284163" y="461682"/>
            <a:ext cx="8576373" cy="137411"/>
            <a:chOff x="284163" y="1759424"/>
            <a:chExt cx="8576373" cy="137411"/>
          </a:xfrm>
        </p:grpSpPr>
        <p:sp>
          <p:nvSpPr>
            <p:cNvPr id="16" name="Rectangle 15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021013" y="4801575"/>
            <a:ext cx="583723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84163" y="6263389"/>
            <a:ext cx="8576373" cy="137411"/>
            <a:chOff x="284163" y="1759424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31661" y="4800600"/>
            <a:ext cx="5691651" cy="566738"/>
          </a:xfrm>
          <a:noFill/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0" i="0" kern="1200" cap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21014" y="457199"/>
            <a:ext cx="5833872" cy="4352544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69805" y="5367338"/>
            <a:ext cx="5653507" cy="80486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10/31/2020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Picture Placeholder 2"/>
          <p:cNvSpPr>
            <a:spLocks noGrp="1"/>
          </p:cNvSpPr>
          <p:nvPr>
            <p:ph type="pic" idx="13"/>
          </p:nvPr>
        </p:nvSpPr>
        <p:spPr>
          <a:xfrm>
            <a:off x="284164" y="457200"/>
            <a:ext cx="2736850" cy="290779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Drag picture to placeholder or click icon to add</a:t>
            </a:r>
            <a:endParaRPr/>
          </a:p>
        </p:txBody>
      </p:sp>
      <p:sp>
        <p:nvSpPr>
          <p:cNvPr id="14" name="Picture Placeholder 2"/>
          <p:cNvSpPr>
            <a:spLocks noGrp="1"/>
          </p:cNvSpPr>
          <p:nvPr>
            <p:ph type="pic" idx="14"/>
          </p:nvPr>
        </p:nvSpPr>
        <p:spPr>
          <a:xfrm>
            <a:off x="284164" y="3364992"/>
            <a:ext cx="2736850" cy="2898648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8" name="Group 7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4163" y="2133600"/>
            <a:ext cx="8574087" cy="40132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fi-FI"/>
              <a:t>Click to edit Master text styles</a:t>
            </a:r>
          </a:p>
          <a:p>
            <a:pPr lvl="1"/>
            <a:r>
              <a:rPr lang="fi-FI"/>
              <a:t>Second level</a:t>
            </a:r>
          </a:p>
          <a:p>
            <a:pPr lvl="2"/>
            <a:r>
              <a:rPr lang="fi-FI"/>
              <a:t>Third level</a:t>
            </a:r>
          </a:p>
          <a:p>
            <a:pPr lvl="3"/>
            <a:r>
              <a:rPr lang="fi-FI"/>
              <a:t>Fourth level</a:t>
            </a:r>
          </a:p>
          <a:p>
            <a:pPr lvl="4"/>
            <a:r>
              <a:rPr lang="fi-FI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10/31/2020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5313882" y="2857535"/>
            <a:ext cx="5934615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95124" y="473075"/>
            <a:ext cx="969264" cy="5921375"/>
          </a:xfrm>
        </p:spPr>
        <p:txBody>
          <a:bodyPr vert="eaVert"/>
          <a:lstStyle>
            <a:lvl1pPr algn="l">
              <a:defRPr sz="3400"/>
            </a:lvl1pPr>
          </a:lstStyle>
          <a:p>
            <a:r>
              <a:rPr lang="fi-FI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4163" y="457200"/>
            <a:ext cx="6497637" cy="5937250"/>
          </a:xfrm>
        </p:spPr>
        <p:txBody>
          <a:bodyPr vert="eaVert"/>
          <a:lstStyle>
            <a:lvl5pPr algn="l">
              <a:defRPr/>
            </a:lvl5pPr>
          </a:lstStyle>
          <a:p>
            <a:pPr lvl="0"/>
            <a:r>
              <a:rPr lang="fi-FI"/>
              <a:t>Click to edit Master text styles</a:t>
            </a:r>
          </a:p>
          <a:p>
            <a:pPr lvl="1"/>
            <a:r>
              <a:rPr lang="fi-FI"/>
              <a:t>Second level</a:t>
            </a:r>
          </a:p>
          <a:p>
            <a:pPr lvl="2"/>
            <a:r>
              <a:rPr lang="fi-FI"/>
              <a:t>Third level</a:t>
            </a:r>
          </a:p>
          <a:p>
            <a:pPr lvl="3"/>
            <a:r>
              <a:rPr lang="fi-FI"/>
              <a:t>Fourth level</a:t>
            </a:r>
          </a:p>
          <a:p>
            <a:pPr lvl="4"/>
            <a:r>
              <a:rPr lang="fi-FI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10/31/2020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 rot="5400000">
            <a:off x="4658724" y="3355723"/>
            <a:ext cx="5934456" cy="137411"/>
            <a:chOff x="284163" y="1577847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81503" y="2133600"/>
            <a:ext cx="7076747" cy="3992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Click to edit Master text styles</a:t>
            </a:r>
          </a:p>
          <a:p>
            <a:pPr lvl="1"/>
            <a:r>
              <a:rPr lang="fi-FI"/>
              <a:t>Second level</a:t>
            </a:r>
          </a:p>
          <a:p>
            <a:pPr lvl="2"/>
            <a:r>
              <a:rPr lang="fi-FI"/>
              <a:t>Third level</a:t>
            </a:r>
          </a:p>
          <a:p>
            <a:pPr lvl="3"/>
            <a:r>
              <a:rPr lang="fi-FI"/>
              <a:t>Fourth level</a:t>
            </a:r>
          </a:p>
          <a:p>
            <a:pPr lvl="4"/>
            <a:r>
              <a:rPr lang="fi-FI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4936" y="643703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4251665B-C24A-4702-B522-6A4334602E03}" type="datetimeFigureOut">
              <a:rPr lang="en-US" smtClean="0"/>
              <a:t>10/31/2020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9698" y="6437032"/>
            <a:ext cx="61249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6459" y="167347"/>
            <a:ext cx="630621" cy="359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4163" y="630382"/>
            <a:ext cx="8574087" cy="967840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Click to edit Master title style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r" defTabSz="914400" rtl="0" eaLnBrk="1" latinLnBrk="0" hangingPunct="1">
        <a:spcBef>
          <a:spcPct val="0"/>
        </a:spcBef>
        <a:buNone/>
        <a:defRPr sz="42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454025" indent="-454025" algn="l" defTabSz="914400" rtl="0" eaLnBrk="1" latinLnBrk="0" hangingPunct="1">
        <a:spcBef>
          <a:spcPts val="20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260475" indent="-346075" algn="l" defTabSz="914400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339725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939925" indent="-331788" algn="l" defTabSz="914400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290763" indent="-344488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lang="en-US" sz="1800" kern="1200" dirty="0" smtClean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2625725" indent="-344488" algn="l" defTabSz="914400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lang="en-US" sz="1800" kern="1200" dirty="0" smtClean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970213" indent="-344488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lang="en-US" sz="1800" kern="1200" dirty="0" smtClean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3313113" indent="-344488" algn="l" defTabSz="914400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lang="en-US" sz="1800" kern="1200" dirty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8.wmf"/><Relationship Id="rId4" Type="http://schemas.openxmlformats.org/officeDocument/2006/relationships/oleObject" Target="../embeddings/oleObject1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CPU Scheduling</a:t>
            </a:r>
            <a:endParaRPr lang="en-US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6205" y="1532427"/>
            <a:ext cx="2789509" cy="484632"/>
          </a:xfrm>
        </p:spPr>
        <p:txBody>
          <a:bodyPr/>
          <a:lstStyle/>
          <a:p>
            <a:r>
              <a:rPr lang="en-US" dirty="0"/>
              <a:t>Course Code: CSC 2209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971" y="2446757"/>
            <a:ext cx="90246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Dept. of Computer Science</a:t>
            </a:r>
          </a:p>
          <a:p>
            <a:pPr algn="ctr"/>
            <a:r>
              <a:rPr lang="en-US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Faculty of Science and Technology</a:t>
            </a:r>
            <a:endParaRPr lang="en-US" sz="2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29FF08AD-7519-4C4A-8E0D-640DF5BB5E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9274599"/>
              </p:ext>
            </p:extLst>
          </p:nvPr>
        </p:nvGraphicFramePr>
        <p:xfrm>
          <a:off x="476205" y="5186042"/>
          <a:ext cx="8335798" cy="1018816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483224">
                  <a:extLst>
                    <a:ext uri="{9D8B030D-6E8A-4147-A177-3AD203B41FA5}">
                      <a16:colId xmlns:a16="http://schemas.microsoft.com/office/drawing/2014/main" val="3905988420"/>
                    </a:ext>
                  </a:extLst>
                </a:gridCol>
                <a:gridCol w="1397725">
                  <a:extLst>
                    <a:ext uri="{9D8B030D-6E8A-4147-A177-3AD203B41FA5}">
                      <a16:colId xmlns:a16="http://schemas.microsoft.com/office/drawing/2014/main" val="2889894460"/>
                    </a:ext>
                  </a:extLst>
                </a:gridCol>
                <a:gridCol w="1227909">
                  <a:extLst>
                    <a:ext uri="{9D8B030D-6E8A-4147-A177-3AD203B41FA5}">
                      <a16:colId xmlns:a16="http://schemas.microsoft.com/office/drawing/2014/main" val="3023211198"/>
                    </a:ext>
                  </a:extLst>
                </a:gridCol>
                <a:gridCol w="1206137">
                  <a:extLst>
                    <a:ext uri="{9D8B030D-6E8A-4147-A177-3AD203B41FA5}">
                      <a16:colId xmlns:a16="http://schemas.microsoft.com/office/drawing/2014/main" val="1762131981"/>
                    </a:ext>
                  </a:extLst>
                </a:gridCol>
                <a:gridCol w="1336431">
                  <a:extLst>
                    <a:ext uri="{9D8B030D-6E8A-4147-A177-3AD203B41FA5}">
                      <a16:colId xmlns:a16="http://schemas.microsoft.com/office/drawing/2014/main" val="445458238"/>
                    </a:ext>
                  </a:extLst>
                </a:gridCol>
                <a:gridCol w="1684372">
                  <a:extLst>
                    <a:ext uri="{9D8B030D-6E8A-4147-A177-3AD203B41FA5}">
                      <a16:colId xmlns:a16="http://schemas.microsoft.com/office/drawing/2014/main" val="1508364941"/>
                    </a:ext>
                  </a:extLst>
                </a:gridCol>
              </a:tblGrid>
              <a:tr h="378736">
                <a:tc>
                  <a:txBody>
                    <a:bodyPr/>
                    <a:lstStyle/>
                    <a:p>
                      <a:r>
                        <a:rPr lang="en-US" dirty="0"/>
                        <a:t>Lecturer No: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Week No: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Semester: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Fall 20-21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7040212"/>
                  </a:ext>
                </a:extLst>
              </a:tr>
              <a:tr h="37873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Lecturer:</a:t>
                      </a:r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r>
                        <a:rPr lang="en-US" i="1" dirty="0" err="1"/>
                        <a:t>Syeda</a:t>
                      </a:r>
                      <a:r>
                        <a:rPr lang="en-US" i="1" dirty="0"/>
                        <a:t> Anika </a:t>
                      </a:r>
                      <a:r>
                        <a:rPr lang="en-US" i="1" dirty="0" err="1"/>
                        <a:t>Tasnim</a:t>
                      </a:r>
                      <a:endParaRPr lang="en-US" i="1" dirty="0"/>
                    </a:p>
                    <a:p>
                      <a:r>
                        <a:rPr lang="en-US" i="1" dirty="0"/>
                        <a:t>anika.tasnim@aiub.edu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1734565"/>
                  </a:ext>
                </a:extLst>
              </a:tr>
            </a:tbl>
          </a:graphicData>
        </a:graphic>
      </p:graphicFrame>
      <p:sp>
        <p:nvSpPr>
          <p:cNvPr id="8" name="Subtitle 2">
            <a:extLst>
              <a:ext uri="{FF2B5EF4-FFF2-40B4-BE49-F238E27FC236}">
                <a16:creationId xmlns:a16="http://schemas.microsoft.com/office/drawing/2014/main" id="{FF0F860A-68ED-3A45-9B2E-50E8CE1BC6B7}"/>
              </a:ext>
            </a:extLst>
          </p:cNvPr>
          <p:cNvSpPr txBox="1">
            <a:spLocks/>
          </p:cNvSpPr>
          <p:nvPr/>
        </p:nvSpPr>
        <p:spPr>
          <a:xfrm>
            <a:off x="3320578" y="1538380"/>
            <a:ext cx="4164439" cy="4846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SzPct val="90000"/>
              <a:buFont typeface="Wingdings" pitchFamily="2" charset="2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ts val="6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ts val="6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SzPct val="90000"/>
              <a:buFont typeface="Wingdings" pitchFamily="2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ts val="6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SzPct val="90000"/>
              <a:buFont typeface="Wingdings" pitchFamily="2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6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Course Title: Operating Systems</a:t>
            </a:r>
          </a:p>
        </p:txBody>
      </p:sp>
    </p:spTree>
    <p:extLst>
      <p:ext uri="{BB962C8B-B14F-4D97-AF65-F5344CB8AC3E}">
        <p14:creationId xmlns:p14="http://schemas.microsoft.com/office/powerpoint/2010/main" val="700707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Lecture Outline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6697" y="2363928"/>
            <a:ext cx="7754112" cy="3886560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en-US" sz="2800" dirty="0">
                <a:solidFill>
                  <a:schemeClr val="tx1"/>
                </a:solidFill>
              </a:rPr>
              <a:t>Basic Concepts</a:t>
            </a:r>
          </a:p>
          <a:p>
            <a:pPr marL="457200" indent="-457200">
              <a:buAutoNum type="arabicPeriod"/>
            </a:pPr>
            <a:r>
              <a:rPr lang="en-US" sz="2800" dirty="0">
                <a:solidFill>
                  <a:schemeClr val="tx1"/>
                </a:solidFill>
              </a:rPr>
              <a:t>Scheduling Criteria </a:t>
            </a:r>
          </a:p>
          <a:p>
            <a:pPr marL="457200" indent="-457200">
              <a:buAutoNum type="arabicPeriod"/>
            </a:pPr>
            <a:r>
              <a:rPr lang="en-US" sz="2800" dirty="0">
                <a:solidFill>
                  <a:schemeClr val="tx1"/>
                </a:solidFill>
              </a:rPr>
              <a:t>Scheduling Algorithms</a:t>
            </a:r>
          </a:p>
          <a:p>
            <a:pPr marL="342900" indent="-342900">
              <a:buAutoNum type="arabicPeriod"/>
            </a:pPr>
            <a:endParaRPr lang="en-US" sz="2400" dirty="0">
              <a:solidFill>
                <a:schemeClr val="tx1"/>
              </a:solidFill>
            </a:endParaRPr>
          </a:p>
          <a:p>
            <a:pPr marL="342900" indent="-342900">
              <a:buAutoNum type="arabicPeriod"/>
            </a:pP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874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/>
              <a:t>Basic Concepts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284164" y="2024062"/>
            <a:ext cx="6223455" cy="3992563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altLang="en-US" dirty="0"/>
              <a:t>Maximum CPU utilization obtained with multiprogramming</a:t>
            </a:r>
          </a:p>
          <a:p>
            <a:pPr>
              <a:buFont typeface="Wingdings" pitchFamily="2" charset="2"/>
              <a:buChar char="q"/>
            </a:pPr>
            <a:r>
              <a:rPr lang="en-US" altLang="en-US" dirty="0"/>
              <a:t>CPU–I/O Burst Cycle – Process execution consists of a </a:t>
            </a:r>
            <a:r>
              <a:rPr lang="en-US" altLang="en-US" b="1" dirty="0">
                <a:solidFill>
                  <a:srgbClr val="3366FF"/>
                </a:solidFill>
              </a:rPr>
              <a:t>cycle</a:t>
            </a:r>
            <a:r>
              <a:rPr lang="en-US" altLang="en-US" dirty="0"/>
              <a:t> of CPU execution and I/O wait</a:t>
            </a:r>
          </a:p>
          <a:p>
            <a:pPr>
              <a:buFont typeface="Wingdings" pitchFamily="2" charset="2"/>
              <a:buChar char="q"/>
            </a:pPr>
            <a:r>
              <a:rPr lang="en-US" altLang="en-US" b="1" dirty="0">
                <a:solidFill>
                  <a:srgbClr val="3366FF"/>
                </a:solidFill>
              </a:rPr>
              <a:t>CPU burst </a:t>
            </a:r>
            <a:r>
              <a:rPr lang="en-US" altLang="en-US" dirty="0"/>
              <a:t>followed by </a:t>
            </a:r>
            <a:r>
              <a:rPr lang="en-US" altLang="en-US" b="1" dirty="0">
                <a:solidFill>
                  <a:srgbClr val="3366FF"/>
                </a:solidFill>
              </a:rPr>
              <a:t>I/O burst</a:t>
            </a:r>
            <a:endParaRPr lang="en-US" altLang="en-US" dirty="0"/>
          </a:p>
          <a:p>
            <a:pPr>
              <a:buFont typeface="Wingdings" pitchFamily="2" charset="2"/>
              <a:buChar char="q"/>
            </a:pPr>
            <a:r>
              <a:rPr lang="en-US" altLang="en-US" dirty="0"/>
              <a:t>CPU burst distribution is of main concern</a:t>
            </a:r>
          </a:p>
          <a:p>
            <a:pPr>
              <a:buFont typeface="Wingdings" pitchFamily="2" charset="2"/>
              <a:buChar char="q"/>
            </a:pPr>
            <a:endParaRPr lang="en-US" altLang="en-US" dirty="0"/>
          </a:p>
        </p:txBody>
      </p:sp>
      <p:pic>
        <p:nvPicPr>
          <p:cNvPr id="11268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7619" y="1886321"/>
            <a:ext cx="2350631" cy="437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92745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eaLnBrk="1" hangingPunct="1"/>
            <a:r>
              <a:rPr lang="en-US" altLang="en-US"/>
              <a:t>Histogram of CPU-burst Times</a:t>
            </a:r>
          </a:p>
        </p:txBody>
      </p:sp>
      <p:sp>
        <p:nvSpPr>
          <p:cNvPr id="13315" name="TextBox 2"/>
          <p:cNvSpPr txBox="1">
            <a:spLocks noChangeArrowheads="1"/>
          </p:cNvSpPr>
          <p:nvPr/>
        </p:nvSpPr>
        <p:spPr bwMode="auto">
          <a:xfrm>
            <a:off x="284163" y="1912698"/>
            <a:ext cx="3725863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Helvetica" pitchFamily="-84" charset="0"/>
                <a:ea typeface="MS PGothic" pitchFamily="34" charset="-128"/>
              </a:defRPr>
            </a:lvl1pPr>
            <a:lvl2pPr>
              <a:defRPr kumimoji="1">
                <a:solidFill>
                  <a:schemeClr val="tx1"/>
                </a:solidFill>
                <a:latin typeface="Helvetica" pitchFamily="-84" charset="0"/>
                <a:ea typeface="MS PGothic" pitchFamily="34" charset="-128"/>
              </a:defRPr>
            </a:lvl2pPr>
            <a:lvl3pPr marL="1143000">
              <a:defRPr kumimoji="1">
                <a:solidFill>
                  <a:schemeClr val="tx1"/>
                </a:solidFill>
                <a:latin typeface="Helvetica" pitchFamily="-84" charset="0"/>
                <a:ea typeface="MS PGothic" pitchFamily="34" charset="-128"/>
              </a:defRPr>
            </a:lvl3pPr>
            <a:lvl4pPr marL="1600200">
              <a:defRPr kumimoji="1">
                <a:solidFill>
                  <a:schemeClr val="tx1"/>
                </a:solidFill>
                <a:latin typeface="Helvetica" pitchFamily="-84" charset="0"/>
                <a:ea typeface="MS PGothic" pitchFamily="34" charset="-128"/>
              </a:defRPr>
            </a:lvl4pPr>
            <a:lvl5pPr marL="2057400">
              <a:defRPr kumimoji="1">
                <a:solidFill>
                  <a:schemeClr val="tx1"/>
                </a:solidFill>
                <a:latin typeface="Helvetica" pitchFamily="-84" charset="0"/>
                <a:ea typeface="MS PGothic" pitchFamily="34" charset="-128"/>
              </a:defRPr>
            </a:lvl5pPr>
            <a:lvl6pPr marL="2514600">
              <a:defRPr kumimoji="1">
                <a:solidFill>
                  <a:schemeClr val="tx1"/>
                </a:solidFill>
                <a:latin typeface="Helvetica" pitchFamily="-84" charset="0"/>
                <a:ea typeface="MS PGothic" pitchFamily="34" charset="-128"/>
              </a:defRPr>
            </a:lvl6pPr>
            <a:lvl7pPr marL="2971800">
              <a:defRPr kumimoji="1">
                <a:solidFill>
                  <a:schemeClr val="tx1"/>
                </a:solidFill>
                <a:latin typeface="Helvetica" pitchFamily="-84" charset="0"/>
                <a:ea typeface="MS PGothic" pitchFamily="34" charset="-128"/>
              </a:defRPr>
            </a:lvl7pPr>
            <a:lvl8pPr marL="3429000">
              <a:defRPr kumimoji="1">
                <a:solidFill>
                  <a:schemeClr val="tx1"/>
                </a:solidFill>
                <a:latin typeface="Helvetica" pitchFamily="-84" charset="0"/>
                <a:ea typeface="MS PGothic" pitchFamily="34" charset="-128"/>
              </a:defRPr>
            </a:lvl8pPr>
            <a:lvl9pPr marL="3886200">
              <a:defRPr kumimoji="1">
                <a:solidFill>
                  <a:schemeClr val="tx1"/>
                </a:solidFill>
                <a:latin typeface="Helvetica" pitchFamily="-84" charset="0"/>
                <a:ea typeface="MS PGothic" pitchFamily="34" charset="-128"/>
              </a:defRPr>
            </a:lvl9pPr>
          </a:lstStyle>
          <a:p>
            <a:r>
              <a:rPr kumimoji="0" lang="en-US" altLang="en-US" dirty="0">
                <a:latin typeface="Verdana" pitchFamily="34" charset="0"/>
              </a:rPr>
              <a:t>Large number of short bursts</a:t>
            </a:r>
          </a:p>
          <a:p>
            <a:endParaRPr kumimoji="0" lang="en-US" altLang="en-US" dirty="0">
              <a:latin typeface="Verdana" pitchFamily="34" charset="0"/>
            </a:endParaRPr>
          </a:p>
          <a:p>
            <a:r>
              <a:rPr kumimoji="0" lang="en-US" altLang="en-US" dirty="0">
                <a:latin typeface="Verdana" pitchFamily="34" charset="0"/>
              </a:rPr>
              <a:t>Small number of longer bursts</a:t>
            </a:r>
          </a:p>
        </p:txBody>
      </p:sp>
      <p:pic>
        <p:nvPicPr>
          <p:cNvPr id="13316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976" y="3018294"/>
            <a:ext cx="4922837" cy="294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02659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eaLnBrk="1" hangingPunct="1"/>
            <a:r>
              <a:rPr lang="en-US" altLang="en-US"/>
              <a:t>CPU Scheduler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284163" y="1995813"/>
            <a:ext cx="8574087" cy="3992563"/>
          </a:xfrm>
        </p:spPr>
        <p:txBody>
          <a:bodyPr>
            <a:normAutofit fontScale="70000" lnSpcReduction="20000"/>
          </a:bodyPr>
          <a:lstStyle/>
          <a:p>
            <a:pPr>
              <a:buFont typeface="Wingdings" pitchFamily="2" charset="2"/>
              <a:buChar char="q"/>
              <a:defRPr/>
            </a:pPr>
            <a:r>
              <a:rPr lang="en-US" dirty="0">
                <a:ea typeface="ＭＳ Ｐゴシック" charset="0"/>
                <a:cs typeface="ＭＳ Ｐゴシック" charset="0"/>
              </a:rPr>
              <a:t>The</a:t>
            </a:r>
            <a:r>
              <a:rPr lang="en-US" b="1" dirty="0">
                <a:solidFill>
                  <a:srgbClr val="3366FF"/>
                </a:solidFill>
                <a:ea typeface="ＭＳ Ｐゴシック" charset="0"/>
                <a:cs typeface="ＭＳ Ｐゴシック" charset="0"/>
              </a:rPr>
              <a:t> CPU scheduler </a:t>
            </a:r>
            <a:r>
              <a:rPr lang="en-US" dirty="0">
                <a:ea typeface="ＭＳ Ｐゴシック" charset="-128"/>
                <a:cs typeface="ＭＳ Ｐゴシック" charset="-128"/>
              </a:rPr>
              <a:t>selects from among the processes in ready queue, and allocates the a CPU core to one of them</a:t>
            </a:r>
          </a:p>
          <a:p>
            <a:pPr marL="799985" lvl="1" indent="-342900">
              <a:buFont typeface="Wingdings" pitchFamily="2" charset="2"/>
              <a:buChar char="q"/>
              <a:defRPr/>
            </a:pPr>
            <a:r>
              <a:rPr lang="en-US" dirty="0">
                <a:ea typeface="ＭＳ Ｐゴシック" charset="-128"/>
              </a:rPr>
              <a:t>Queue may be ordered in various ways</a:t>
            </a:r>
          </a:p>
          <a:p>
            <a:pPr>
              <a:buFont typeface="Wingdings" pitchFamily="2" charset="2"/>
              <a:buChar char="q"/>
              <a:defRPr/>
            </a:pPr>
            <a:r>
              <a:rPr lang="en-US" dirty="0">
                <a:ea typeface="ＭＳ Ｐゴシック" charset="-128"/>
                <a:cs typeface="ＭＳ Ｐゴシック" charset="-128"/>
              </a:rPr>
              <a:t>CPU scheduling decisions may take place when a process:</a:t>
            </a:r>
          </a:p>
          <a:p>
            <a:pPr marL="799985" lvl="1" indent="-342900">
              <a:buFont typeface="Wingdings" pitchFamily="2" charset="2"/>
              <a:buChar char="q"/>
              <a:defRPr/>
            </a:pPr>
            <a:r>
              <a:rPr lang="en-US" dirty="0">
                <a:ea typeface="ＭＳ Ｐゴシック" charset="-128"/>
              </a:rPr>
              <a:t>Switches from running to waiting state</a:t>
            </a:r>
          </a:p>
          <a:p>
            <a:pPr marL="799985" lvl="1" indent="-342900">
              <a:buFont typeface="Wingdings" pitchFamily="2" charset="2"/>
              <a:buChar char="q"/>
              <a:defRPr/>
            </a:pPr>
            <a:r>
              <a:rPr lang="en-US" dirty="0">
                <a:ea typeface="ＭＳ Ｐゴシック" charset="-128"/>
              </a:rPr>
              <a:t>Switches from running to ready state</a:t>
            </a:r>
          </a:p>
          <a:p>
            <a:pPr marL="799985" lvl="1" indent="-342900">
              <a:buFont typeface="Wingdings" pitchFamily="2" charset="2"/>
              <a:buChar char="q"/>
              <a:defRPr/>
            </a:pPr>
            <a:r>
              <a:rPr lang="en-US" dirty="0">
                <a:ea typeface="ＭＳ Ｐゴシック" charset="-128"/>
              </a:rPr>
              <a:t>Switches from waiting to ready</a:t>
            </a:r>
          </a:p>
          <a:p>
            <a:pPr marL="799985" lvl="1" indent="-342900">
              <a:buFont typeface="Wingdings" pitchFamily="2" charset="2"/>
              <a:buChar char="q"/>
              <a:defRPr/>
            </a:pPr>
            <a:r>
              <a:rPr lang="en-US" dirty="0">
                <a:ea typeface="ＭＳ Ｐゴシック" charset="-128"/>
              </a:rPr>
              <a:t>Terminates</a:t>
            </a:r>
          </a:p>
          <a:p>
            <a:pPr>
              <a:buFont typeface="Wingdings" pitchFamily="2" charset="2"/>
              <a:buChar char="q"/>
              <a:defRPr/>
            </a:pPr>
            <a:r>
              <a:rPr lang="en-US" dirty="0">
                <a:ea typeface="ＭＳ Ｐゴシック" charset="-128"/>
                <a:cs typeface="ＭＳ Ｐゴシック" charset="-128"/>
              </a:rPr>
              <a:t>Scheduling under 1 and 4 is </a:t>
            </a:r>
            <a:r>
              <a:rPr lang="en-US" b="1" dirty="0" err="1">
                <a:solidFill>
                  <a:srgbClr val="3366FF"/>
                </a:solidFill>
                <a:ea typeface="ＭＳ Ｐゴシック" charset="0"/>
                <a:cs typeface="ＭＳ Ｐゴシック" charset="0"/>
              </a:rPr>
              <a:t>nonpreemptive</a:t>
            </a:r>
            <a:endParaRPr lang="en-US" b="1" dirty="0">
              <a:solidFill>
                <a:srgbClr val="3366FF"/>
              </a:solidFill>
              <a:ea typeface="ＭＳ Ｐゴシック" charset="0"/>
              <a:cs typeface="ＭＳ Ｐゴシック" charset="0"/>
            </a:endParaRPr>
          </a:p>
          <a:p>
            <a:pPr>
              <a:buFont typeface="Wingdings" pitchFamily="2" charset="2"/>
              <a:buChar char="q"/>
              <a:defRPr/>
            </a:pPr>
            <a:r>
              <a:rPr lang="en-US" dirty="0">
                <a:ea typeface="ＭＳ Ｐゴシック" charset="-128"/>
                <a:cs typeface="ＭＳ Ｐゴシック" charset="-128"/>
              </a:rPr>
              <a:t>All other scheduling is </a:t>
            </a:r>
            <a:r>
              <a:rPr lang="en-US" b="1" dirty="0">
                <a:solidFill>
                  <a:srgbClr val="3366FF"/>
                </a:solidFill>
                <a:ea typeface="ＭＳ Ｐゴシック" charset="0"/>
                <a:cs typeface="ＭＳ Ｐゴシック" charset="0"/>
              </a:rPr>
              <a:t>preemptive</a:t>
            </a:r>
          </a:p>
          <a:p>
            <a:pPr marL="799985" lvl="1" indent="-342900">
              <a:buFont typeface="Wingdings" pitchFamily="2" charset="2"/>
              <a:buChar char="q"/>
              <a:defRPr/>
            </a:pPr>
            <a:r>
              <a:rPr lang="en-US" dirty="0">
                <a:ea typeface="ＭＳ Ｐゴシック" charset="-128"/>
              </a:rPr>
              <a:t>Consider access to shared data</a:t>
            </a:r>
          </a:p>
          <a:p>
            <a:pPr marL="799985" lvl="1" indent="-342900">
              <a:buFont typeface="Wingdings" pitchFamily="2" charset="2"/>
              <a:buChar char="q"/>
              <a:defRPr/>
            </a:pPr>
            <a:r>
              <a:rPr lang="en-US" dirty="0">
                <a:ea typeface="ＭＳ Ｐゴシック" charset="-128"/>
              </a:rPr>
              <a:t>Consider preemption while in kernel mode</a:t>
            </a:r>
          </a:p>
          <a:p>
            <a:pPr marL="799985" lvl="1" indent="-342900">
              <a:buFont typeface="Wingdings" pitchFamily="2" charset="2"/>
              <a:buChar char="q"/>
              <a:defRPr/>
            </a:pPr>
            <a:r>
              <a:rPr lang="en-US" dirty="0">
                <a:ea typeface="ＭＳ Ｐゴシック" charset="-128"/>
              </a:rPr>
              <a:t>Consider interrupts occurring during crucial OS activities</a:t>
            </a:r>
          </a:p>
        </p:txBody>
      </p:sp>
    </p:spTree>
    <p:extLst>
      <p:ext uri="{BB962C8B-B14F-4D97-AF65-F5344CB8AC3E}">
        <p14:creationId xmlns:p14="http://schemas.microsoft.com/office/powerpoint/2010/main" val="5429919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eaLnBrk="1" hangingPunct="1"/>
            <a:r>
              <a:rPr lang="en-US" altLang="en-US"/>
              <a:t>Scheduling Criteria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284163" y="1933183"/>
            <a:ext cx="8574087" cy="3992563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q"/>
            </a:pPr>
            <a:r>
              <a:rPr lang="en-US" altLang="en-US" b="1" dirty="0"/>
              <a:t>CPU utilization </a:t>
            </a:r>
            <a:r>
              <a:rPr lang="en-US" altLang="en-US" dirty="0"/>
              <a:t>– keep the CPU as busy as possible</a:t>
            </a:r>
          </a:p>
          <a:p>
            <a:pPr>
              <a:buFont typeface="Wingdings" pitchFamily="2" charset="2"/>
              <a:buChar char="q"/>
            </a:pPr>
            <a:r>
              <a:rPr lang="en-US" altLang="en-US" b="1" dirty="0"/>
              <a:t>Throughput</a:t>
            </a:r>
            <a:r>
              <a:rPr lang="en-US" altLang="en-US" dirty="0"/>
              <a:t> – # of processes that complete their execution per time unit</a:t>
            </a:r>
          </a:p>
          <a:p>
            <a:pPr>
              <a:buFont typeface="Wingdings" pitchFamily="2" charset="2"/>
              <a:buChar char="q"/>
            </a:pPr>
            <a:r>
              <a:rPr lang="en-US" altLang="en-US" b="1" dirty="0"/>
              <a:t>Turnaround time </a:t>
            </a:r>
            <a:r>
              <a:rPr lang="en-US" altLang="en-US" dirty="0"/>
              <a:t>– amount of time to execute a particular process</a:t>
            </a:r>
          </a:p>
          <a:p>
            <a:pPr lvl="1">
              <a:buFont typeface="Wingdings" pitchFamily="2" charset="2"/>
              <a:buChar char="q"/>
            </a:pPr>
            <a:r>
              <a:rPr lang="en-US" altLang="en-US" dirty="0"/>
              <a:t>Completion time-Arrival time</a:t>
            </a:r>
          </a:p>
          <a:p>
            <a:pPr>
              <a:buFont typeface="Wingdings" pitchFamily="2" charset="2"/>
              <a:buChar char="q"/>
            </a:pPr>
            <a:r>
              <a:rPr lang="en-US" altLang="en-US" b="1" dirty="0"/>
              <a:t>Waiting time </a:t>
            </a:r>
            <a:r>
              <a:rPr lang="en-US" altLang="en-US" dirty="0"/>
              <a:t>– amount of time a process has been waiting in the ready queue</a:t>
            </a:r>
          </a:p>
          <a:p>
            <a:pPr>
              <a:buFont typeface="Wingdings" pitchFamily="2" charset="2"/>
              <a:buChar char="q"/>
            </a:pPr>
            <a:r>
              <a:rPr lang="en-US" altLang="en-US" b="1" dirty="0"/>
              <a:t>Response time </a:t>
            </a:r>
            <a:r>
              <a:rPr lang="en-US" altLang="en-US" dirty="0"/>
              <a:t>– amount of time it takes from when a request was submitted until the first response is produced, not output  (for time-sharing environment)</a:t>
            </a:r>
          </a:p>
        </p:txBody>
      </p:sp>
    </p:spTree>
    <p:extLst>
      <p:ext uri="{BB962C8B-B14F-4D97-AF65-F5344CB8AC3E}">
        <p14:creationId xmlns:p14="http://schemas.microsoft.com/office/powerpoint/2010/main" val="28731502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 eaLnBrk="1" hangingPunct="1"/>
            <a:r>
              <a:rPr lang="en-US" altLang="en-US" sz="3600"/>
              <a:t>Scheduling Algorithm Optimization Criteria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284163" y="1983287"/>
            <a:ext cx="7076747" cy="3992563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altLang="en-US" dirty="0"/>
              <a:t>Max CPU utilization</a:t>
            </a:r>
          </a:p>
          <a:p>
            <a:pPr>
              <a:buFont typeface="Wingdings" pitchFamily="2" charset="2"/>
              <a:buChar char="q"/>
            </a:pPr>
            <a:r>
              <a:rPr lang="en-US" altLang="en-US" dirty="0"/>
              <a:t>Max throughput</a:t>
            </a:r>
          </a:p>
          <a:p>
            <a:pPr>
              <a:buFont typeface="Wingdings" pitchFamily="2" charset="2"/>
              <a:buChar char="q"/>
            </a:pPr>
            <a:r>
              <a:rPr lang="en-US" altLang="en-US" dirty="0"/>
              <a:t>Min turnaround time </a:t>
            </a:r>
          </a:p>
          <a:p>
            <a:pPr>
              <a:buFont typeface="Wingdings" pitchFamily="2" charset="2"/>
              <a:buChar char="q"/>
            </a:pPr>
            <a:r>
              <a:rPr lang="en-US" altLang="en-US" dirty="0"/>
              <a:t>Min waiting time </a:t>
            </a:r>
          </a:p>
          <a:p>
            <a:pPr>
              <a:buFont typeface="Wingdings" pitchFamily="2" charset="2"/>
              <a:buChar char="q"/>
            </a:pPr>
            <a:r>
              <a:rPr lang="en-US" altLang="en-US" dirty="0"/>
              <a:t>Min response time</a:t>
            </a:r>
          </a:p>
        </p:txBody>
      </p:sp>
    </p:spTree>
    <p:extLst>
      <p:ext uri="{BB962C8B-B14F-4D97-AF65-F5344CB8AC3E}">
        <p14:creationId xmlns:p14="http://schemas.microsoft.com/office/powerpoint/2010/main" val="25557793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eaLnBrk="1" hangingPunct="1"/>
            <a:r>
              <a:rPr lang="en-US" altLang="en-US" sz="3600" dirty="0"/>
              <a:t>First- Come, First-Served (FCFS) Scheduling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284163" y="1884362"/>
            <a:ext cx="8574087" cy="4856407"/>
          </a:xfrm>
        </p:spPr>
        <p:txBody>
          <a:bodyPr>
            <a:noAutofit/>
          </a:bodyPr>
          <a:lstStyle/>
          <a:p>
            <a:pPr marL="0" indent="0">
              <a:lnSpc>
                <a:spcPct val="90000"/>
              </a:lnSpc>
              <a:buNone/>
              <a:tabLst>
                <a:tab pos="3028950" algn="ctr"/>
                <a:tab pos="4633913" algn="ctr"/>
              </a:tabLst>
            </a:pPr>
            <a:r>
              <a:rPr lang="en-US" altLang="en-US" sz="1100" dirty="0"/>
              <a:t>		</a:t>
            </a:r>
            <a:r>
              <a:rPr lang="en-US" altLang="en-US" sz="1600" u="sng" dirty="0"/>
              <a:t>Process</a:t>
            </a:r>
            <a:r>
              <a:rPr lang="en-US" altLang="en-US" sz="1600" dirty="0"/>
              <a:t>	</a:t>
            </a:r>
            <a:r>
              <a:rPr lang="en-US" altLang="en-US" sz="1600" u="sng" dirty="0"/>
              <a:t>Burst Time	</a:t>
            </a:r>
          </a:p>
          <a:p>
            <a:pPr marL="0" indent="0">
              <a:lnSpc>
                <a:spcPct val="90000"/>
              </a:lnSpc>
              <a:buNone/>
              <a:tabLst>
                <a:tab pos="3028950" algn="ctr"/>
                <a:tab pos="4633913" algn="ctr"/>
              </a:tabLst>
            </a:pPr>
            <a:r>
              <a:rPr lang="en-US" altLang="en-US" sz="1600" dirty="0"/>
              <a:t>		 </a:t>
            </a:r>
            <a:r>
              <a:rPr lang="en-US" altLang="en-US" sz="1600" i="1" dirty="0"/>
              <a:t>P</a:t>
            </a:r>
            <a:r>
              <a:rPr lang="en-US" altLang="en-US" sz="1600" i="1" baseline="-25000" dirty="0"/>
              <a:t>1</a:t>
            </a:r>
            <a:r>
              <a:rPr lang="en-US" altLang="en-US" sz="1600" dirty="0"/>
              <a:t>	24</a:t>
            </a:r>
          </a:p>
          <a:p>
            <a:pPr marL="0" indent="0">
              <a:lnSpc>
                <a:spcPct val="90000"/>
              </a:lnSpc>
              <a:buNone/>
              <a:tabLst>
                <a:tab pos="3028950" algn="ctr"/>
                <a:tab pos="4633913" algn="ctr"/>
              </a:tabLst>
            </a:pPr>
            <a:r>
              <a:rPr lang="en-US" altLang="en-US" sz="1600" dirty="0"/>
              <a:t>		 </a:t>
            </a:r>
            <a:r>
              <a:rPr lang="en-US" altLang="en-US" sz="1600" i="1" dirty="0"/>
              <a:t>P</a:t>
            </a:r>
            <a:r>
              <a:rPr lang="en-US" altLang="en-US" sz="1600" i="1" baseline="-25000" dirty="0"/>
              <a:t>2</a:t>
            </a:r>
            <a:r>
              <a:rPr lang="en-US" altLang="en-US" sz="1600" dirty="0"/>
              <a:t> 	3</a:t>
            </a:r>
          </a:p>
          <a:p>
            <a:pPr marL="0" indent="0">
              <a:lnSpc>
                <a:spcPct val="90000"/>
              </a:lnSpc>
              <a:buNone/>
              <a:tabLst>
                <a:tab pos="3028950" algn="ctr"/>
                <a:tab pos="4633913" algn="ctr"/>
              </a:tabLst>
            </a:pPr>
            <a:r>
              <a:rPr lang="en-US" altLang="en-US" sz="1600" dirty="0"/>
              <a:t>		 </a:t>
            </a:r>
            <a:r>
              <a:rPr lang="en-US" altLang="en-US" sz="1600" i="1" dirty="0"/>
              <a:t>P</a:t>
            </a:r>
            <a:r>
              <a:rPr lang="en-US" altLang="en-US" sz="1600" i="1" baseline="-25000" dirty="0"/>
              <a:t>3	 </a:t>
            </a:r>
            <a:r>
              <a:rPr lang="en-US" altLang="en-US" sz="1600" dirty="0"/>
              <a:t>3</a:t>
            </a:r>
            <a:r>
              <a:rPr lang="en-US" altLang="en-US" sz="1600" i="1" baseline="-25000" dirty="0"/>
              <a:t> 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  <a:tabLst>
                <a:tab pos="3028950" algn="ctr"/>
                <a:tab pos="4633913" algn="ctr"/>
              </a:tabLst>
            </a:pPr>
            <a:r>
              <a:rPr lang="en-US" altLang="en-US" sz="1600" dirty="0"/>
              <a:t>Suppose that the processes arrive in the order: </a:t>
            </a:r>
            <a:r>
              <a:rPr lang="en-US" altLang="en-US" sz="1600" i="1" dirty="0"/>
              <a:t>P</a:t>
            </a:r>
            <a:r>
              <a:rPr lang="en-US" altLang="en-US" sz="1600" i="1" baseline="-25000" dirty="0"/>
              <a:t>1</a:t>
            </a:r>
            <a:r>
              <a:rPr lang="en-US" altLang="en-US" sz="1600" dirty="0"/>
              <a:t> , </a:t>
            </a:r>
            <a:r>
              <a:rPr lang="en-US" altLang="en-US" sz="1600" i="1" dirty="0"/>
              <a:t>P</a:t>
            </a:r>
            <a:r>
              <a:rPr lang="en-US" altLang="en-US" sz="1600" i="1" baseline="-25000" dirty="0"/>
              <a:t>2</a:t>
            </a:r>
            <a:r>
              <a:rPr lang="en-US" altLang="en-US" sz="1600" dirty="0"/>
              <a:t> , </a:t>
            </a:r>
            <a:r>
              <a:rPr lang="en-US" altLang="en-US" sz="1600" i="1" dirty="0"/>
              <a:t>P</a:t>
            </a:r>
            <a:r>
              <a:rPr lang="en-US" altLang="en-US" sz="1600" i="1" baseline="-25000" dirty="0"/>
              <a:t>3  </a:t>
            </a:r>
            <a:br>
              <a:rPr lang="en-US" altLang="en-US" sz="1600" i="1" baseline="-25000" dirty="0"/>
            </a:br>
            <a:r>
              <a:rPr lang="en-US" altLang="en-US" sz="1600" dirty="0"/>
              <a:t>The Gantt Chart for the schedule is:</a:t>
            </a:r>
            <a:br>
              <a:rPr lang="en-US" altLang="en-US" sz="1600" dirty="0"/>
            </a:br>
            <a:br>
              <a:rPr lang="en-US" altLang="en-US" sz="1100" dirty="0"/>
            </a:br>
            <a:br>
              <a:rPr lang="en-US" altLang="en-US" sz="1100" dirty="0"/>
            </a:br>
            <a:br>
              <a:rPr lang="en-US" altLang="en-US" sz="1100" dirty="0"/>
            </a:br>
            <a:endParaRPr lang="en-US" altLang="en-US" sz="1100" dirty="0"/>
          </a:p>
          <a:p>
            <a:pPr>
              <a:lnSpc>
                <a:spcPct val="90000"/>
              </a:lnSpc>
              <a:buFont typeface="Wingdings" pitchFamily="2" charset="2"/>
              <a:buChar char="q"/>
              <a:tabLst>
                <a:tab pos="3028950" algn="ctr"/>
                <a:tab pos="4633913" algn="ctr"/>
              </a:tabLst>
            </a:pPr>
            <a:r>
              <a:rPr lang="en-US" altLang="en-US" sz="1600" dirty="0"/>
              <a:t>Waiting time for </a:t>
            </a:r>
            <a:r>
              <a:rPr lang="en-US" altLang="en-US" sz="1600" i="1" dirty="0"/>
              <a:t>P</a:t>
            </a:r>
            <a:r>
              <a:rPr lang="en-US" altLang="en-US" sz="1600" i="1" baseline="-25000" dirty="0"/>
              <a:t>1</a:t>
            </a:r>
            <a:r>
              <a:rPr lang="en-US" altLang="en-US" sz="1600" dirty="0"/>
              <a:t>  = 0; </a:t>
            </a:r>
            <a:r>
              <a:rPr lang="en-US" altLang="en-US" sz="1600" i="1" dirty="0"/>
              <a:t>P</a:t>
            </a:r>
            <a:r>
              <a:rPr lang="en-US" altLang="en-US" sz="1600" i="1" baseline="-25000" dirty="0"/>
              <a:t>2</a:t>
            </a:r>
            <a:r>
              <a:rPr lang="en-US" altLang="en-US" sz="1600" dirty="0"/>
              <a:t>  = 24; </a:t>
            </a:r>
            <a:r>
              <a:rPr lang="en-US" altLang="en-US" sz="1600" i="1" dirty="0"/>
              <a:t>P</a:t>
            </a:r>
            <a:r>
              <a:rPr lang="en-US" altLang="en-US" sz="1600" i="1" baseline="-25000" dirty="0"/>
              <a:t>3 </a:t>
            </a:r>
            <a:r>
              <a:rPr lang="en-US" altLang="en-US" sz="1600" dirty="0"/>
              <a:t>= 27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  <a:tabLst>
                <a:tab pos="3028950" algn="ctr"/>
                <a:tab pos="4633913" algn="ctr"/>
              </a:tabLst>
            </a:pPr>
            <a:r>
              <a:rPr lang="en-US" altLang="en-US" sz="1600" dirty="0"/>
              <a:t>Average waiting time:  (0 + 24 + 27)/3 = 17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  <a:tabLst>
                <a:tab pos="3028950" algn="ctr"/>
                <a:tab pos="4633913" algn="ctr"/>
              </a:tabLst>
            </a:pPr>
            <a:r>
              <a:rPr lang="en-US" altLang="en-US" sz="1600" dirty="0"/>
              <a:t>Turnaround time= waiting time + burst time=(0+24)+(24+3)+(27+3)=81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  <a:tabLst>
                <a:tab pos="3028950" algn="ctr"/>
                <a:tab pos="4633913" algn="ctr"/>
              </a:tabLst>
            </a:pPr>
            <a:r>
              <a:rPr lang="en-US" altLang="en-US" sz="1600" dirty="0"/>
              <a:t>Average turnaround time=81/3=27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  <a:tabLst>
                <a:tab pos="3028950" algn="ctr"/>
                <a:tab pos="4633913" algn="ctr"/>
              </a:tabLst>
            </a:pPr>
            <a:endParaRPr lang="en-US" altLang="en-US" sz="1600" dirty="0"/>
          </a:p>
        </p:txBody>
      </p:sp>
      <p:pic>
        <p:nvPicPr>
          <p:cNvPr id="21508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575" y="4268940"/>
            <a:ext cx="6954838" cy="80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94360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en-US" dirty="0"/>
              <a:t>FCFS Scheduling </a:t>
            </a:r>
            <a:r>
              <a:rPr lang="en-US" altLang="en-US" sz="1600" dirty="0">
                <a:solidFill>
                  <a:prstClr val="white"/>
                </a:solidFill>
              </a:rPr>
              <a:t>(cont’d)</a:t>
            </a:r>
            <a:endParaRPr lang="en-US" altLang="en-US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284163" y="1983287"/>
            <a:ext cx="8574087" cy="3992563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q"/>
              <a:tabLst>
                <a:tab pos="3649345" algn="ctr"/>
              </a:tabLst>
              <a:defRPr/>
            </a:pPr>
            <a:r>
              <a:rPr lang="en-US" altLang="en-US" sz="1600" dirty="0">
                <a:cs typeface="ＭＳ Ｐゴシック" charset="-128"/>
              </a:rPr>
              <a:t>Suppose that the processes arrive in the order:</a:t>
            </a:r>
          </a:p>
          <a:p>
            <a:pPr>
              <a:buFont typeface="Wingdings" pitchFamily="2" charset="2"/>
              <a:buChar char="q"/>
              <a:tabLst>
                <a:tab pos="3649345" algn="ctr"/>
              </a:tabLst>
              <a:defRPr/>
            </a:pPr>
            <a:r>
              <a:rPr lang="en-US" altLang="en-US" sz="1600" dirty="0">
                <a:cs typeface="ＭＳ Ｐゴシック" charset="-128"/>
              </a:rPr>
              <a:t>		 </a:t>
            </a:r>
            <a:r>
              <a:rPr lang="en-US" altLang="en-US" sz="1600" i="1" dirty="0">
                <a:cs typeface="ＭＳ Ｐゴシック" charset="-128"/>
              </a:rPr>
              <a:t>P</a:t>
            </a:r>
            <a:r>
              <a:rPr lang="en-US" altLang="en-US" sz="1600" i="1" baseline="-25000" dirty="0">
                <a:cs typeface="ＭＳ Ｐゴシック" charset="-128"/>
              </a:rPr>
              <a:t>2</a:t>
            </a:r>
            <a:r>
              <a:rPr lang="en-US" altLang="en-US" sz="1600" dirty="0">
                <a:cs typeface="ＭＳ Ｐゴシック" charset="-128"/>
              </a:rPr>
              <a:t> , </a:t>
            </a:r>
            <a:r>
              <a:rPr lang="en-US" altLang="en-US" sz="1600" i="1" dirty="0">
                <a:cs typeface="ＭＳ Ｐゴシック" charset="-128"/>
              </a:rPr>
              <a:t>P</a:t>
            </a:r>
            <a:r>
              <a:rPr lang="en-US" altLang="en-US" sz="1600" i="1" baseline="-25000" dirty="0">
                <a:cs typeface="ＭＳ Ｐゴシック" charset="-128"/>
              </a:rPr>
              <a:t>3</a:t>
            </a:r>
            <a:r>
              <a:rPr lang="en-US" altLang="en-US" sz="1600" dirty="0">
                <a:cs typeface="ＭＳ Ｐゴシック" charset="-128"/>
              </a:rPr>
              <a:t> , </a:t>
            </a:r>
            <a:r>
              <a:rPr lang="en-US" altLang="en-US" sz="1600" i="1" dirty="0">
                <a:cs typeface="ＭＳ Ｐゴシック" charset="-128"/>
              </a:rPr>
              <a:t>P</a:t>
            </a:r>
            <a:r>
              <a:rPr lang="en-US" altLang="en-US" sz="1600" i="1" baseline="-25000" dirty="0">
                <a:cs typeface="ＭＳ Ｐゴシック" charset="-128"/>
              </a:rPr>
              <a:t>1</a:t>
            </a:r>
            <a:r>
              <a:rPr lang="en-US" altLang="en-US" sz="1600" dirty="0">
                <a:cs typeface="ＭＳ Ｐゴシック" charset="-128"/>
              </a:rPr>
              <a:t> </a:t>
            </a:r>
          </a:p>
          <a:p>
            <a:pPr>
              <a:buFont typeface="Wingdings" pitchFamily="2" charset="2"/>
              <a:buChar char="q"/>
              <a:tabLst>
                <a:tab pos="3649345" algn="ctr"/>
              </a:tabLst>
              <a:defRPr/>
            </a:pPr>
            <a:r>
              <a:rPr lang="en-US" altLang="en-US" sz="1600" dirty="0">
                <a:cs typeface="ＭＳ Ｐゴシック" charset="-128"/>
              </a:rPr>
              <a:t>The Gantt chart for the schedule is:</a:t>
            </a:r>
            <a:br>
              <a:rPr lang="en-US" altLang="en-US" sz="1600" dirty="0">
                <a:cs typeface="ＭＳ Ｐゴシック" charset="-128"/>
              </a:rPr>
            </a:br>
            <a:endParaRPr lang="en-US" altLang="en-US" sz="1600" dirty="0">
              <a:cs typeface="ＭＳ Ｐゴシック" charset="-128"/>
            </a:endParaRPr>
          </a:p>
          <a:p>
            <a:pPr>
              <a:buFont typeface="Wingdings" pitchFamily="2" charset="2"/>
              <a:buChar char="q"/>
              <a:tabLst>
                <a:tab pos="3649345" algn="ctr"/>
              </a:tabLst>
              <a:defRPr/>
            </a:pPr>
            <a:endParaRPr lang="en-US" altLang="en-US" sz="1600" dirty="0">
              <a:cs typeface="ＭＳ Ｐゴシック" charset="-128"/>
            </a:endParaRPr>
          </a:p>
          <a:p>
            <a:pPr>
              <a:buFont typeface="Wingdings" pitchFamily="2" charset="2"/>
              <a:buChar char="q"/>
              <a:tabLst>
                <a:tab pos="3649345" algn="ctr"/>
              </a:tabLst>
              <a:defRPr/>
            </a:pPr>
            <a:r>
              <a:rPr lang="en-US" altLang="en-US" sz="1600" dirty="0">
                <a:cs typeface="ＭＳ Ｐゴシック" charset="-128"/>
              </a:rPr>
              <a:t>Waiting time for </a:t>
            </a:r>
            <a:r>
              <a:rPr lang="en-US" altLang="en-US" sz="1600" i="1" dirty="0">
                <a:cs typeface="ＭＳ Ｐゴシック" charset="-128"/>
              </a:rPr>
              <a:t>P</a:t>
            </a:r>
            <a:r>
              <a:rPr lang="en-US" altLang="en-US" sz="1600" i="1" baseline="-25000" dirty="0">
                <a:cs typeface="ＭＳ Ｐゴシック" charset="-128"/>
              </a:rPr>
              <a:t>1 </a:t>
            </a:r>
            <a:r>
              <a:rPr lang="en-US" altLang="en-US" sz="1600" i="1" dirty="0">
                <a:cs typeface="ＭＳ Ｐゴシック" charset="-128"/>
              </a:rPr>
              <a:t>=</a:t>
            </a:r>
            <a:r>
              <a:rPr lang="en-US" altLang="en-US" sz="1600" dirty="0">
                <a:cs typeface="ＭＳ Ｐゴシック" charset="-128"/>
              </a:rPr>
              <a:t> 6</a:t>
            </a:r>
            <a:r>
              <a:rPr lang="en-US" altLang="en-US" sz="1600" i="1" dirty="0">
                <a:cs typeface="ＭＳ Ｐゴシック" charset="-128"/>
              </a:rPr>
              <a:t>;</a:t>
            </a:r>
            <a:r>
              <a:rPr lang="en-US" altLang="en-US" sz="1600" i="1" baseline="-25000" dirty="0">
                <a:cs typeface="ＭＳ Ｐゴシック" charset="-128"/>
              </a:rPr>
              <a:t> </a:t>
            </a:r>
            <a:r>
              <a:rPr lang="en-US" altLang="en-US" sz="1600" i="1" dirty="0">
                <a:cs typeface="ＭＳ Ｐゴシック" charset="-128"/>
              </a:rPr>
              <a:t>P</a:t>
            </a:r>
            <a:r>
              <a:rPr lang="en-US" altLang="en-US" sz="1600" i="1" baseline="-25000" dirty="0">
                <a:cs typeface="ＭＳ Ｐゴシック" charset="-128"/>
              </a:rPr>
              <a:t>2</a:t>
            </a:r>
            <a:r>
              <a:rPr lang="en-US" altLang="en-US" sz="1600" dirty="0">
                <a:cs typeface="ＭＳ Ｐゴシック" charset="-128"/>
              </a:rPr>
              <a:t> = 0</a:t>
            </a:r>
            <a:r>
              <a:rPr lang="en-US" altLang="en-US" sz="1600" i="1" baseline="-25000" dirty="0">
                <a:cs typeface="ＭＳ Ｐゴシック" charset="-128"/>
              </a:rPr>
              <a:t>; </a:t>
            </a:r>
            <a:r>
              <a:rPr lang="en-US" altLang="en-US" sz="1600" i="1" dirty="0">
                <a:cs typeface="ＭＳ Ｐゴシック" charset="-128"/>
              </a:rPr>
              <a:t>P</a:t>
            </a:r>
            <a:r>
              <a:rPr lang="en-US" altLang="en-US" sz="1600" i="1" baseline="-25000" dirty="0">
                <a:cs typeface="ＭＳ Ｐゴシック" charset="-128"/>
              </a:rPr>
              <a:t>3 </a:t>
            </a:r>
            <a:r>
              <a:rPr lang="en-US" altLang="en-US" sz="1600" i="1" dirty="0">
                <a:cs typeface="ＭＳ Ｐゴシック" charset="-128"/>
              </a:rPr>
              <a:t>= </a:t>
            </a:r>
            <a:r>
              <a:rPr lang="en-US" altLang="en-US" sz="1600" dirty="0">
                <a:cs typeface="ＭＳ Ｐゴシック" charset="-128"/>
              </a:rPr>
              <a:t>3</a:t>
            </a:r>
            <a:endParaRPr lang="en-US" altLang="en-US" sz="1600" i="1" dirty="0">
              <a:cs typeface="ＭＳ Ｐゴシック" charset="-128"/>
            </a:endParaRPr>
          </a:p>
          <a:p>
            <a:pPr>
              <a:buFont typeface="Wingdings" pitchFamily="2" charset="2"/>
              <a:buChar char="q"/>
              <a:tabLst>
                <a:tab pos="3649345" algn="ctr"/>
              </a:tabLst>
              <a:defRPr/>
            </a:pPr>
            <a:r>
              <a:rPr lang="en-US" altLang="en-US" sz="1600" dirty="0">
                <a:cs typeface="ＭＳ Ｐゴシック" charset="-128"/>
              </a:rPr>
              <a:t>Average waiting time:   (6 + 0 + 3)/3 = 3</a:t>
            </a:r>
          </a:p>
          <a:p>
            <a:pPr>
              <a:buFont typeface="Wingdings" pitchFamily="2" charset="2"/>
              <a:buChar char="q"/>
              <a:tabLst>
                <a:tab pos="3649345" algn="ctr"/>
              </a:tabLst>
              <a:defRPr/>
            </a:pPr>
            <a:r>
              <a:rPr lang="en-US" altLang="en-US" sz="1600" dirty="0">
                <a:cs typeface="ＭＳ Ｐゴシック" charset="-128"/>
              </a:rPr>
              <a:t>Much better than previous case</a:t>
            </a:r>
          </a:p>
          <a:p>
            <a:pPr>
              <a:buFont typeface="Wingdings" pitchFamily="2" charset="2"/>
              <a:buChar char="q"/>
              <a:tabLst>
                <a:tab pos="3649345" algn="ctr"/>
              </a:tabLst>
              <a:defRPr/>
            </a:pPr>
            <a:r>
              <a:rPr lang="en-US" altLang="en-US" sz="1600" b="1" dirty="0">
                <a:solidFill>
                  <a:srgbClr val="3366FF"/>
                </a:solidFill>
                <a:cs typeface="ＭＳ Ｐゴシック" charset="-128"/>
              </a:rPr>
              <a:t>Convoy effect </a:t>
            </a:r>
            <a:r>
              <a:rPr lang="en-US" altLang="en-US" sz="1600" dirty="0">
                <a:cs typeface="ＭＳ Ｐゴシック" charset="-128"/>
              </a:rPr>
              <a:t>- short process behind long process</a:t>
            </a:r>
          </a:p>
          <a:p>
            <a:pPr lvl="1">
              <a:buFont typeface="Wingdings" pitchFamily="2" charset="2"/>
              <a:buChar char="q"/>
              <a:tabLst>
                <a:tab pos="3649345" algn="ctr"/>
              </a:tabLst>
              <a:defRPr/>
            </a:pPr>
            <a:r>
              <a:rPr lang="en-US" altLang="en-US" sz="1200" dirty="0"/>
              <a:t>Consider one CPU-bound and many I/O-bound processes</a:t>
            </a:r>
          </a:p>
        </p:txBody>
      </p:sp>
      <p:pic>
        <p:nvPicPr>
          <p:cNvPr id="23556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479" y="3436937"/>
            <a:ext cx="7123113" cy="80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32511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eaLnBrk="1" hangingPunct="1"/>
            <a:r>
              <a:rPr lang="en-US" altLang="en-US"/>
              <a:t>Shortest-Job-First (SJF) Scheduling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284163" y="1983287"/>
            <a:ext cx="8574087" cy="3992563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altLang="en-US" dirty="0"/>
              <a:t>Associate with each process the length of its next CPU burst</a:t>
            </a:r>
          </a:p>
          <a:p>
            <a:pPr lvl="1">
              <a:buFont typeface="Wingdings" pitchFamily="2" charset="2"/>
              <a:buChar char="q"/>
            </a:pPr>
            <a:r>
              <a:rPr lang="en-US" altLang="en-US" dirty="0"/>
              <a:t> Use these lengths to schedule the process with the shortest time</a:t>
            </a:r>
          </a:p>
          <a:p>
            <a:pPr>
              <a:buFont typeface="Wingdings" pitchFamily="2" charset="2"/>
              <a:buChar char="q"/>
            </a:pPr>
            <a:r>
              <a:rPr lang="en-US" altLang="en-US" dirty="0"/>
              <a:t>SJF is optimal – gives minimum average waiting time for a given set of processes</a:t>
            </a:r>
          </a:p>
          <a:p>
            <a:pPr lvl="1">
              <a:buFont typeface="Wingdings" pitchFamily="2" charset="2"/>
              <a:buChar char="q"/>
            </a:pPr>
            <a:r>
              <a:rPr lang="en-US" altLang="en-US" dirty="0"/>
              <a:t>The difficulty is knowing the length of the next CPU request</a:t>
            </a:r>
          </a:p>
          <a:p>
            <a:pPr lvl="1">
              <a:buFont typeface="Wingdings" pitchFamily="2" charset="2"/>
              <a:buChar char="q"/>
            </a:pPr>
            <a:r>
              <a:rPr lang="en-US" altLang="en-US" dirty="0"/>
              <a:t>Could ask the user</a:t>
            </a:r>
          </a:p>
        </p:txBody>
      </p:sp>
    </p:spTree>
    <p:extLst>
      <p:ext uri="{BB962C8B-B14F-4D97-AF65-F5344CB8AC3E}">
        <p14:creationId xmlns:p14="http://schemas.microsoft.com/office/powerpoint/2010/main" val="17358294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eaLnBrk="1" hangingPunct="1"/>
            <a:r>
              <a:rPr lang="en-US" altLang="en-US" dirty="0"/>
              <a:t>Example of SJF</a:t>
            </a:r>
          </a:p>
        </p:txBody>
      </p:sp>
      <p:sp>
        <p:nvSpPr>
          <p:cNvPr id="27651" name="Rectangle 36"/>
          <p:cNvSpPr>
            <a:spLocks noGrp="1" noChangeArrowheads="1"/>
          </p:cNvSpPr>
          <p:nvPr>
            <p:ph idx="1"/>
          </p:nvPr>
        </p:nvSpPr>
        <p:spPr>
          <a:xfrm>
            <a:off x="284163" y="1908131"/>
            <a:ext cx="8574087" cy="4422331"/>
          </a:xfrm>
          <a:noFill/>
        </p:spPr>
        <p:txBody>
          <a:bodyPr>
            <a:noAutofit/>
          </a:bodyPr>
          <a:lstStyle/>
          <a:p>
            <a:pPr marL="0" indent="0">
              <a:spcBef>
                <a:spcPts val="500"/>
              </a:spcBef>
              <a:buNone/>
              <a:tabLst>
                <a:tab pos="1600200" algn="ctr"/>
                <a:tab pos="3251200" algn="ctr"/>
                <a:tab pos="5140325" algn="ctr"/>
              </a:tabLst>
            </a:pPr>
            <a:r>
              <a:rPr lang="en-US" altLang="en-US" sz="1800" dirty="0"/>
              <a:t>	      	                </a:t>
            </a:r>
            <a:r>
              <a:rPr lang="en-US" altLang="en-US" sz="1800" u="sng" dirty="0" err="1"/>
              <a:t>Process</a:t>
            </a:r>
            <a:r>
              <a:rPr lang="en-US" altLang="en-US" sz="1800" u="sng" dirty="0" err="1">
                <a:solidFill>
                  <a:schemeClr val="bg1"/>
                </a:solidFill>
              </a:rPr>
              <a:t>Arriva</a:t>
            </a:r>
            <a:r>
              <a:rPr lang="en-US" altLang="en-US" sz="1800" u="sng" dirty="0">
                <a:solidFill>
                  <a:schemeClr val="bg1"/>
                </a:solidFill>
              </a:rPr>
              <a:t>	l Time</a:t>
            </a:r>
            <a:r>
              <a:rPr lang="en-US" altLang="en-US" sz="1800" dirty="0"/>
              <a:t>	</a:t>
            </a:r>
            <a:r>
              <a:rPr lang="en-US" altLang="en-US" sz="1800" u="sng" dirty="0"/>
              <a:t>Burst Time</a:t>
            </a:r>
            <a:endParaRPr lang="en-US" altLang="en-US" sz="1800" dirty="0"/>
          </a:p>
          <a:p>
            <a:pPr marL="0" indent="0">
              <a:spcBef>
                <a:spcPts val="500"/>
              </a:spcBef>
              <a:buNone/>
              <a:tabLst>
                <a:tab pos="1600200" algn="ctr"/>
                <a:tab pos="3251200" algn="ctr"/>
                <a:tab pos="5140325" algn="ctr"/>
              </a:tabLst>
            </a:pPr>
            <a:r>
              <a:rPr lang="en-US" altLang="en-US" sz="1800" dirty="0"/>
              <a:t>		             </a:t>
            </a:r>
            <a:r>
              <a:rPr lang="en-US" altLang="en-US" sz="1800" i="1" dirty="0"/>
              <a:t>P</a:t>
            </a:r>
            <a:r>
              <a:rPr lang="en-US" altLang="en-US" sz="1800" i="1" baseline="-25000" dirty="0"/>
              <a:t>1</a:t>
            </a:r>
            <a:r>
              <a:rPr lang="en-US" altLang="en-US" sz="1800" dirty="0"/>
              <a:t>	</a:t>
            </a:r>
            <a:r>
              <a:rPr lang="en-US" altLang="en-US" sz="1800" dirty="0">
                <a:solidFill>
                  <a:schemeClr val="bg1"/>
                </a:solidFill>
              </a:rPr>
              <a:t>0.0</a:t>
            </a:r>
            <a:r>
              <a:rPr lang="en-US" altLang="en-US" sz="1800" dirty="0"/>
              <a:t>	6</a:t>
            </a:r>
          </a:p>
          <a:p>
            <a:pPr marL="0" indent="0">
              <a:spcBef>
                <a:spcPts val="500"/>
              </a:spcBef>
              <a:buNone/>
              <a:tabLst>
                <a:tab pos="1600200" algn="ctr"/>
                <a:tab pos="3251200" algn="ctr"/>
                <a:tab pos="5140325" algn="ctr"/>
              </a:tabLst>
            </a:pPr>
            <a:r>
              <a:rPr lang="en-US" altLang="en-US" sz="1800" dirty="0"/>
              <a:t>		            </a:t>
            </a:r>
            <a:r>
              <a:rPr lang="en-US" altLang="en-US" sz="1800" i="1" dirty="0"/>
              <a:t>P</a:t>
            </a:r>
            <a:r>
              <a:rPr lang="en-US" altLang="en-US" sz="1800" i="1" baseline="-25000" dirty="0"/>
              <a:t>2 	</a:t>
            </a:r>
            <a:r>
              <a:rPr lang="en-US" altLang="en-US" sz="1800" dirty="0">
                <a:solidFill>
                  <a:schemeClr val="bg1"/>
                </a:solidFill>
              </a:rPr>
              <a:t>2.0</a:t>
            </a:r>
            <a:r>
              <a:rPr lang="en-US" altLang="en-US" sz="1800" dirty="0"/>
              <a:t>	8</a:t>
            </a:r>
          </a:p>
          <a:p>
            <a:pPr marL="0" indent="0">
              <a:spcBef>
                <a:spcPts val="500"/>
              </a:spcBef>
              <a:buNone/>
              <a:tabLst>
                <a:tab pos="1600200" algn="ctr"/>
                <a:tab pos="3251200" algn="ctr"/>
                <a:tab pos="5140325" algn="ctr"/>
              </a:tabLst>
            </a:pPr>
            <a:r>
              <a:rPr lang="en-US" altLang="en-US" sz="1800" dirty="0"/>
              <a:t>		            </a:t>
            </a:r>
            <a:r>
              <a:rPr lang="en-US" altLang="en-US" sz="1800" i="1" dirty="0"/>
              <a:t>P</a:t>
            </a:r>
            <a:r>
              <a:rPr lang="en-US" altLang="en-US" sz="1800" i="1" baseline="-25000" dirty="0"/>
              <a:t>3</a:t>
            </a:r>
            <a:r>
              <a:rPr lang="en-US" altLang="en-US" sz="1800" dirty="0"/>
              <a:t>	</a:t>
            </a:r>
            <a:r>
              <a:rPr lang="en-US" altLang="en-US" sz="1800" dirty="0">
                <a:solidFill>
                  <a:schemeClr val="bg1"/>
                </a:solidFill>
              </a:rPr>
              <a:t>4.0</a:t>
            </a:r>
            <a:r>
              <a:rPr lang="en-US" altLang="en-US" sz="1800" dirty="0"/>
              <a:t>	7</a:t>
            </a:r>
          </a:p>
          <a:p>
            <a:pPr marL="0" indent="0">
              <a:spcBef>
                <a:spcPts val="500"/>
              </a:spcBef>
              <a:buNone/>
              <a:tabLst>
                <a:tab pos="1600200" algn="ctr"/>
                <a:tab pos="3251200" algn="ctr"/>
                <a:tab pos="5140325" algn="ctr"/>
              </a:tabLst>
            </a:pPr>
            <a:r>
              <a:rPr lang="en-US" altLang="en-US" sz="1800" dirty="0"/>
              <a:t>		            </a:t>
            </a:r>
            <a:r>
              <a:rPr lang="en-US" altLang="en-US" sz="1800" i="1" dirty="0"/>
              <a:t>P</a:t>
            </a:r>
            <a:r>
              <a:rPr lang="en-US" altLang="en-US" sz="1800" i="1" baseline="-25000" dirty="0"/>
              <a:t>4</a:t>
            </a:r>
            <a:r>
              <a:rPr lang="en-US" altLang="en-US" sz="1800" dirty="0"/>
              <a:t>	</a:t>
            </a:r>
            <a:r>
              <a:rPr lang="en-US" altLang="en-US" sz="1800" dirty="0">
                <a:solidFill>
                  <a:schemeClr val="bg1"/>
                </a:solidFill>
              </a:rPr>
              <a:t>5.0</a:t>
            </a:r>
            <a:r>
              <a:rPr lang="en-US" altLang="en-US" sz="1800" dirty="0"/>
              <a:t>	3</a:t>
            </a:r>
          </a:p>
          <a:p>
            <a:pPr>
              <a:spcBef>
                <a:spcPts val="500"/>
              </a:spcBef>
              <a:buFont typeface="Wingdings" pitchFamily="2" charset="2"/>
              <a:buChar char="q"/>
              <a:tabLst>
                <a:tab pos="1600200" algn="ctr"/>
                <a:tab pos="3251200" algn="ctr"/>
                <a:tab pos="5140325" algn="ctr"/>
              </a:tabLst>
            </a:pPr>
            <a:r>
              <a:rPr lang="en-US" altLang="en-US" sz="1800" dirty="0"/>
              <a:t>SJF scheduling chart</a:t>
            </a:r>
          </a:p>
          <a:p>
            <a:pPr>
              <a:spcBef>
                <a:spcPts val="500"/>
              </a:spcBef>
              <a:buFont typeface="Wingdings" pitchFamily="2" charset="2"/>
              <a:buChar char="q"/>
              <a:tabLst>
                <a:tab pos="1600200" algn="ctr"/>
                <a:tab pos="3251200" algn="ctr"/>
                <a:tab pos="5140325" algn="ctr"/>
              </a:tabLst>
            </a:pPr>
            <a:endParaRPr lang="en-US" altLang="en-US" sz="1800" dirty="0"/>
          </a:p>
          <a:p>
            <a:pPr>
              <a:spcBef>
                <a:spcPts val="500"/>
              </a:spcBef>
              <a:buFont typeface="Wingdings" pitchFamily="2" charset="2"/>
              <a:buChar char="q"/>
              <a:tabLst>
                <a:tab pos="1600200" algn="ctr"/>
                <a:tab pos="3251200" algn="ctr"/>
                <a:tab pos="5140325" algn="ctr"/>
              </a:tabLst>
            </a:pPr>
            <a:endParaRPr lang="en-US" altLang="en-US" sz="1800" dirty="0"/>
          </a:p>
          <a:p>
            <a:pPr>
              <a:spcBef>
                <a:spcPts val="500"/>
              </a:spcBef>
              <a:buFont typeface="Wingdings" pitchFamily="2" charset="2"/>
              <a:buChar char="q"/>
              <a:tabLst>
                <a:tab pos="1600200" algn="ctr"/>
                <a:tab pos="3251200" algn="ctr"/>
                <a:tab pos="5140325" algn="ctr"/>
              </a:tabLst>
            </a:pPr>
            <a:endParaRPr lang="en-US" altLang="en-US" sz="1800" dirty="0"/>
          </a:p>
          <a:p>
            <a:pPr marL="0" indent="0">
              <a:spcBef>
                <a:spcPts val="500"/>
              </a:spcBef>
              <a:buNone/>
              <a:tabLst>
                <a:tab pos="1600200" algn="ctr"/>
                <a:tab pos="3251200" algn="ctr"/>
                <a:tab pos="5140325" algn="ctr"/>
              </a:tabLst>
            </a:pPr>
            <a:endParaRPr lang="en-US" altLang="en-US" sz="1800" dirty="0"/>
          </a:p>
          <a:p>
            <a:pPr>
              <a:spcBef>
                <a:spcPts val="500"/>
              </a:spcBef>
              <a:buFont typeface="Wingdings" pitchFamily="2" charset="2"/>
              <a:buChar char="q"/>
              <a:tabLst>
                <a:tab pos="1600200" algn="ctr"/>
                <a:tab pos="3251200" algn="ctr"/>
                <a:tab pos="5140325" algn="ctr"/>
              </a:tabLst>
            </a:pPr>
            <a:r>
              <a:rPr lang="en-US" altLang="en-US" sz="1800" dirty="0"/>
              <a:t>Average waiting time = (3 + 16 + 9 + 0) / 4 = 7</a:t>
            </a:r>
          </a:p>
          <a:p>
            <a:pPr>
              <a:spcBef>
                <a:spcPts val="500"/>
              </a:spcBef>
              <a:buFont typeface="Wingdings" pitchFamily="2" charset="2"/>
              <a:buChar char="q"/>
              <a:tabLst>
                <a:tab pos="1600200" algn="ctr"/>
                <a:tab pos="3251200" algn="ctr"/>
                <a:tab pos="5140325" algn="ctr"/>
              </a:tabLst>
            </a:pPr>
            <a:r>
              <a:rPr lang="en-US" altLang="en-US" sz="1800" dirty="0"/>
              <a:t>Average turnaround time = {(3+6)+(16+8)+(9+7)+(0+3)}/4 = 13</a:t>
            </a:r>
          </a:p>
          <a:p>
            <a:pPr>
              <a:spcBef>
                <a:spcPts val="500"/>
              </a:spcBef>
              <a:buFont typeface="Wingdings" pitchFamily="2" charset="2"/>
              <a:buChar char="q"/>
              <a:tabLst>
                <a:tab pos="1600200" algn="ctr"/>
                <a:tab pos="3251200" algn="ctr"/>
                <a:tab pos="5140325" algn="ctr"/>
              </a:tabLst>
            </a:pPr>
            <a:endParaRPr lang="en-US" altLang="en-US" sz="1800" i="1" baseline="-25000" dirty="0"/>
          </a:p>
        </p:txBody>
      </p:sp>
      <p:pic>
        <p:nvPicPr>
          <p:cNvPr id="2765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098" y="4176908"/>
            <a:ext cx="6796087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51038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eaLnBrk="1" hangingPunct="1"/>
            <a:r>
              <a:rPr lang="en-US" altLang="en-US" sz="4000"/>
              <a:t>Determining Length of Next CPU Burst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284163" y="1920657"/>
            <a:ext cx="8574087" cy="3992563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itchFamily="2" charset="2"/>
              <a:buChar char="q"/>
              <a:defRPr/>
            </a:pPr>
            <a:r>
              <a:rPr lang="en-US" altLang="en-US" dirty="0">
                <a:cs typeface="ＭＳ Ｐゴシック" charset="-128"/>
              </a:rPr>
              <a:t>Can only estimate the length – should be similar to the previous one</a:t>
            </a:r>
          </a:p>
          <a:p>
            <a:pPr lvl="1">
              <a:buFont typeface="Wingdings" pitchFamily="2" charset="2"/>
              <a:buChar char="q"/>
              <a:defRPr/>
            </a:pPr>
            <a:r>
              <a:rPr lang="en-US" altLang="en-US" dirty="0"/>
              <a:t>Then pick process with shortest predicted next CPU burst</a:t>
            </a:r>
            <a:endParaRPr lang="en-US" altLang="en-US" dirty="0">
              <a:cs typeface="ＭＳ Ｐゴシック" charset="-128"/>
            </a:endParaRPr>
          </a:p>
          <a:p>
            <a:pPr>
              <a:buFont typeface="Wingdings" pitchFamily="2" charset="2"/>
              <a:buChar char="q"/>
              <a:defRPr/>
            </a:pPr>
            <a:r>
              <a:rPr lang="en-US" altLang="en-US" dirty="0">
                <a:cs typeface="ＭＳ Ｐゴシック" charset="-128"/>
              </a:rPr>
              <a:t>Can be done by using the length of previous CPU bursts, using exponential averaging</a:t>
            </a:r>
          </a:p>
          <a:p>
            <a:pPr>
              <a:buFont typeface="Wingdings" pitchFamily="2" charset="2"/>
              <a:buChar char="q"/>
              <a:defRPr/>
            </a:pPr>
            <a:endParaRPr lang="en-US" altLang="en-US" dirty="0">
              <a:cs typeface="ＭＳ Ｐゴシック" charset="-128"/>
            </a:endParaRPr>
          </a:p>
          <a:p>
            <a:pPr>
              <a:buFont typeface="Wingdings" pitchFamily="2" charset="2"/>
              <a:buChar char="q"/>
              <a:defRPr/>
            </a:pPr>
            <a:endParaRPr lang="en-US" altLang="en-US" dirty="0">
              <a:cs typeface="ＭＳ Ｐゴシック" charset="-128"/>
            </a:endParaRPr>
          </a:p>
          <a:p>
            <a:pPr marL="0" indent="0">
              <a:buNone/>
              <a:defRPr/>
            </a:pPr>
            <a:endParaRPr lang="en-US" altLang="en-US" dirty="0">
              <a:cs typeface="ＭＳ Ｐゴシック" charset="-128"/>
            </a:endParaRPr>
          </a:p>
          <a:p>
            <a:pPr>
              <a:buFont typeface="Wingdings" pitchFamily="2" charset="2"/>
              <a:buChar char="q"/>
              <a:defRPr/>
            </a:pPr>
            <a:r>
              <a:rPr lang="en-US" altLang="en-US" dirty="0">
                <a:cs typeface="ＭＳ Ｐゴシック" charset="-128"/>
              </a:rPr>
              <a:t>Commonly, </a:t>
            </a:r>
            <a:r>
              <a:rPr lang="en-US" altLang="en-US" dirty="0">
                <a:latin typeface="Lucida Grande" pitchFamily="-84" charset="0"/>
                <a:cs typeface="ＭＳ Ｐゴシック" charset="-128"/>
              </a:rPr>
              <a:t>α </a:t>
            </a:r>
            <a:r>
              <a:rPr lang="en-US" altLang="en-US" dirty="0">
                <a:cs typeface="ＭＳ Ｐゴシック" charset="-128"/>
              </a:rPr>
              <a:t>set to ½</a:t>
            </a:r>
          </a:p>
          <a:p>
            <a:pPr>
              <a:buFont typeface="Wingdings" pitchFamily="2" charset="2"/>
              <a:buChar char="q"/>
              <a:defRPr/>
            </a:pPr>
            <a:r>
              <a:rPr lang="en-US" altLang="en-US" dirty="0">
                <a:cs typeface="ＭＳ Ｐゴシック" charset="-128"/>
              </a:rPr>
              <a:t>Preemptive version called </a:t>
            </a:r>
            <a:r>
              <a:rPr lang="en-US" altLang="en-US" b="1" dirty="0">
                <a:solidFill>
                  <a:srgbClr val="3366FF"/>
                </a:solidFill>
                <a:cs typeface="ＭＳ Ｐゴシック" charset="-128"/>
              </a:rPr>
              <a:t>shortest-remaining-time-first</a:t>
            </a:r>
          </a:p>
          <a:p>
            <a:pPr lvl="1">
              <a:buFont typeface="Wingdings" pitchFamily="2" charset="2"/>
              <a:buChar char="q"/>
              <a:defRPr/>
            </a:pPr>
            <a:endParaRPr lang="en-US" altLang="en-US" dirty="0"/>
          </a:p>
          <a:p>
            <a:pPr lvl="1">
              <a:buFont typeface="Wingdings" pitchFamily="2" charset="2"/>
              <a:buChar char="q"/>
              <a:defRPr/>
            </a:pPr>
            <a:endParaRPr lang="en-US" altLang="en-US" dirty="0"/>
          </a:p>
        </p:txBody>
      </p:sp>
      <p:graphicFrame>
        <p:nvGraphicFramePr>
          <p:cNvPr id="2970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0116772"/>
              </p:ext>
            </p:extLst>
          </p:nvPr>
        </p:nvGraphicFramePr>
        <p:xfrm>
          <a:off x="1741619" y="3303980"/>
          <a:ext cx="4427537" cy="1254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Equation" r:id="rId4" imgW="6400800" imgH="1778000" progId="Equation.3">
                  <p:embed/>
                </p:oleObj>
              </mc:Choice>
              <mc:Fallback>
                <p:oleObj name="Equation" r:id="rId4" imgW="6400800" imgH="1778000" progId="Equation.3">
                  <p:embed/>
                  <p:pic>
                    <p:nvPicPr>
                      <p:cNvPr id="2970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1619" y="3303980"/>
                        <a:ext cx="4427537" cy="1254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1" name="Object 3"/>
          <p:cNvGraphicFramePr>
            <a:graphicFrameLocks noChangeAspect="1"/>
          </p:cNvGraphicFramePr>
          <p:nvPr/>
        </p:nvGraphicFramePr>
        <p:xfrm>
          <a:off x="3228975" y="4068763"/>
          <a:ext cx="2222500" cy="315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Equation" r:id="rId6" imgW="2221536" imgH="317362" progId="Equation.3">
                  <p:embed/>
                </p:oleObj>
              </mc:Choice>
              <mc:Fallback>
                <p:oleObj name="Equation" r:id="rId6" imgW="2221536" imgH="317362" progId="Equation.3">
                  <p:embed/>
                  <p:pic>
                    <p:nvPicPr>
                      <p:cNvPr id="29701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28975" y="4068763"/>
                        <a:ext cx="2222500" cy="315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890435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 eaLnBrk="1" hangingPunct="1"/>
            <a:r>
              <a:rPr lang="en-US" altLang="en-US" sz="3200"/>
              <a:t>Prediction of the Length of the Next CPU Burst</a:t>
            </a:r>
          </a:p>
        </p:txBody>
      </p:sp>
      <p:pic>
        <p:nvPicPr>
          <p:cNvPr id="31747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2824" y="1974393"/>
            <a:ext cx="5470525" cy="396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21640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eaLnBrk="1" hangingPunct="1"/>
            <a:r>
              <a:rPr lang="en-US" altLang="en-US"/>
              <a:t>Examples of Exponential Averaging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284163" y="1945709"/>
            <a:ext cx="8574087" cy="3992563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en-US" altLang="en-US" dirty="0">
                <a:sym typeface="Symbol" pitchFamily="18" charset="2"/>
              </a:rPr>
              <a:t> =0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q"/>
            </a:pPr>
            <a:r>
              <a:rPr lang="en-US" altLang="en-US" dirty="0">
                <a:sym typeface="Symbol" pitchFamily="18" charset="2"/>
              </a:rPr>
              <a:t></a:t>
            </a:r>
            <a:r>
              <a:rPr lang="en-US" altLang="en-US" baseline="-25000" dirty="0">
                <a:sym typeface="Symbol" pitchFamily="18" charset="2"/>
              </a:rPr>
              <a:t>n+1</a:t>
            </a:r>
            <a:r>
              <a:rPr lang="en-US" altLang="en-US" dirty="0">
                <a:sym typeface="Symbol" pitchFamily="18" charset="2"/>
              </a:rPr>
              <a:t> = </a:t>
            </a:r>
            <a:r>
              <a:rPr lang="en-US" altLang="en-US" baseline="-25000" dirty="0">
                <a:sym typeface="Symbol" pitchFamily="18" charset="2"/>
              </a:rPr>
              <a:t>n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q"/>
            </a:pPr>
            <a:r>
              <a:rPr lang="en-US" altLang="en-US" dirty="0">
                <a:sym typeface="Symbol" pitchFamily="18" charset="2"/>
              </a:rPr>
              <a:t>Recent history does not count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en-US" altLang="en-US" dirty="0">
                <a:sym typeface="Symbol" pitchFamily="18" charset="2"/>
              </a:rPr>
              <a:t> =1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q"/>
            </a:pPr>
            <a:r>
              <a:rPr lang="en-US" altLang="en-US" dirty="0">
                <a:sym typeface="Symbol" pitchFamily="18" charset="2"/>
              </a:rPr>
              <a:t> </a:t>
            </a:r>
            <a:r>
              <a:rPr lang="en-US" altLang="en-US" baseline="-25000" dirty="0">
                <a:sym typeface="Symbol" pitchFamily="18" charset="2"/>
              </a:rPr>
              <a:t>n+1</a:t>
            </a:r>
            <a:r>
              <a:rPr lang="en-US" altLang="en-US" dirty="0">
                <a:sym typeface="Symbol" pitchFamily="18" charset="2"/>
              </a:rPr>
              <a:t> =  </a:t>
            </a:r>
            <a:r>
              <a:rPr lang="en-US" altLang="en-US" i="1" dirty="0" err="1">
                <a:sym typeface="Symbol" pitchFamily="18" charset="2"/>
              </a:rPr>
              <a:t>t</a:t>
            </a:r>
            <a:r>
              <a:rPr lang="en-US" altLang="en-US" baseline="-25000" dirty="0" err="1">
                <a:sym typeface="Symbol" pitchFamily="18" charset="2"/>
              </a:rPr>
              <a:t>n</a:t>
            </a:r>
            <a:endParaRPr lang="en-US" altLang="en-US" baseline="-25000" dirty="0">
              <a:sym typeface="Symbol" pitchFamily="18" charset="2"/>
            </a:endParaRPr>
          </a:p>
          <a:p>
            <a:pPr lvl="1">
              <a:lnSpc>
                <a:spcPct val="90000"/>
              </a:lnSpc>
              <a:buFont typeface="Wingdings" pitchFamily="2" charset="2"/>
              <a:buChar char="q"/>
            </a:pPr>
            <a:r>
              <a:rPr lang="en-US" altLang="en-US" dirty="0">
                <a:sym typeface="Symbol" pitchFamily="18" charset="2"/>
              </a:rPr>
              <a:t>Only the actual last CPU burst counts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en-US" altLang="en-US" dirty="0">
                <a:sym typeface="Symbol" pitchFamily="18" charset="2"/>
              </a:rPr>
              <a:t>If we expand the formula, we get:</a:t>
            </a:r>
          </a:p>
          <a:p>
            <a:pPr marL="914400" lvl="2" indent="0">
              <a:lnSpc>
                <a:spcPct val="90000"/>
              </a:lnSpc>
              <a:buNone/>
            </a:pPr>
            <a:r>
              <a:rPr lang="en-US" altLang="en-US" dirty="0">
                <a:sym typeface="Symbol" pitchFamily="18" charset="2"/>
              </a:rPr>
              <a:t></a:t>
            </a:r>
            <a:r>
              <a:rPr lang="en-US" altLang="en-US" i="1" baseline="-25000" dirty="0">
                <a:sym typeface="Symbol" pitchFamily="18" charset="2"/>
              </a:rPr>
              <a:t>n</a:t>
            </a:r>
            <a:r>
              <a:rPr lang="en-US" altLang="en-US" baseline="-25000" dirty="0">
                <a:sym typeface="Symbol" pitchFamily="18" charset="2"/>
              </a:rPr>
              <a:t>+1</a:t>
            </a:r>
            <a:r>
              <a:rPr lang="en-US" altLang="en-US" dirty="0">
                <a:sym typeface="Symbol" pitchFamily="18" charset="2"/>
              </a:rPr>
              <a:t> =  </a:t>
            </a:r>
            <a:r>
              <a:rPr lang="en-US" altLang="en-US" dirty="0" err="1">
                <a:sym typeface="Symbol" pitchFamily="18" charset="2"/>
              </a:rPr>
              <a:t>t</a:t>
            </a:r>
            <a:r>
              <a:rPr lang="en-US" altLang="en-US" i="1" baseline="-25000" dirty="0" err="1">
                <a:sym typeface="Symbol" pitchFamily="18" charset="2"/>
              </a:rPr>
              <a:t>n</a:t>
            </a:r>
            <a:r>
              <a:rPr lang="en-US" altLang="en-US" dirty="0">
                <a:sym typeface="Symbol" pitchFamily="18" charset="2"/>
              </a:rPr>
              <a:t>+(1</a:t>
            </a:r>
            <a:r>
              <a:rPr lang="en-US" altLang="en-US" i="1" dirty="0">
                <a:sym typeface="Symbol" pitchFamily="18" charset="2"/>
              </a:rPr>
              <a:t> - </a:t>
            </a:r>
            <a:r>
              <a:rPr lang="en-US" altLang="en-US" dirty="0">
                <a:sym typeface="Symbol" pitchFamily="18" charset="2"/>
              </a:rPr>
              <a:t></a:t>
            </a:r>
            <a:r>
              <a:rPr lang="en-US" altLang="en-US" i="1" dirty="0">
                <a:sym typeface="Symbol" pitchFamily="18" charset="2"/>
              </a:rPr>
              <a:t>)</a:t>
            </a:r>
            <a:r>
              <a:rPr lang="en-US" altLang="en-US" dirty="0">
                <a:sym typeface="Symbol" pitchFamily="18" charset="2"/>
              </a:rPr>
              <a:t> </a:t>
            </a:r>
            <a:r>
              <a:rPr lang="en-US" altLang="en-US" i="1" dirty="0" err="1">
                <a:sym typeface="Symbol" pitchFamily="18" charset="2"/>
              </a:rPr>
              <a:t>t</a:t>
            </a:r>
            <a:r>
              <a:rPr lang="en-US" altLang="en-US" i="1" baseline="-25000" dirty="0" err="1">
                <a:sym typeface="Symbol" pitchFamily="18" charset="2"/>
              </a:rPr>
              <a:t>n</a:t>
            </a:r>
            <a:r>
              <a:rPr lang="en-US" altLang="en-US" i="1" dirty="0">
                <a:sym typeface="Symbol" pitchFamily="18" charset="2"/>
              </a:rPr>
              <a:t> </a:t>
            </a:r>
            <a:r>
              <a:rPr lang="en-US" altLang="en-US" baseline="-25000" dirty="0">
                <a:sym typeface="Symbol" pitchFamily="18" charset="2"/>
              </a:rPr>
              <a:t>-1</a:t>
            </a:r>
            <a:r>
              <a:rPr lang="en-US" altLang="en-US" i="1" baseline="-25000" dirty="0">
                <a:sym typeface="Symbol" pitchFamily="18" charset="2"/>
              </a:rPr>
              <a:t> </a:t>
            </a:r>
            <a:r>
              <a:rPr lang="en-US" altLang="en-US" dirty="0">
                <a:sym typeface="Symbol" pitchFamily="18" charset="2"/>
              </a:rPr>
              <a:t>+ …</a:t>
            </a:r>
          </a:p>
          <a:p>
            <a:pPr marL="914400" lvl="2" indent="0">
              <a:lnSpc>
                <a:spcPct val="90000"/>
              </a:lnSpc>
              <a:buNone/>
            </a:pPr>
            <a:r>
              <a:rPr lang="en-US" altLang="en-US" dirty="0">
                <a:sym typeface="Symbol" pitchFamily="18" charset="2"/>
              </a:rPr>
              <a:t>            </a:t>
            </a:r>
            <a:r>
              <a:rPr lang="en-US" altLang="en-US" i="1" dirty="0">
                <a:sym typeface="Symbol" pitchFamily="18" charset="2"/>
              </a:rPr>
              <a:t>+(</a:t>
            </a:r>
            <a:r>
              <a:rPr lang="en-US" altLang="en-US" dirty="0">
                <a:sym typeface="Symbol" pitchFamily="18" charset="2"/>
              </a:rPr>
              <a:t>1 -  </a:t>
            </a:r>
            <a:r>
              <a:rPr lang="en-US" altLang="en-US" i="1" dirty="0">
                <a:sym typeface="Symbol" pitchFamily="18" charset="2"/>
              </a:rPr>
              <a:t>)</a:t>
            </a:r>
            <a:r>
              <a:rPr lang="en-US" altLang="en-US" i="1" baseline="30000" dirty="0">
                <a:sym typeface="Symbol" pitchFamily="18" charset="2"/>
              </a:rPr>
              <a:t>j</a:t>
            </a:r>
            <a:r>
              <a:rPr lang="en-US" altLang="en-US" baseline="30000" dirty="0">
                <a:sym typeface="Symbol" pitchFamily="18" charset="2"/>
              </a:rPr>
              <a:t> </a:t>
            </a:r>
            <a:r>
              <a:rPr lang="en-US" altLang="en-US" dirty="0">
                <a:sym typeface="Symbol" pitchFamily="18" charset="2"/>
              </a:rPr>
              <a:t> </a:t>
            </a:r>
            <a:r>
              <a:rPr lang="en-US" altLang="en-US" i="1" dirty="0" err="1">
                <a:sym typeface="Symbol" pitchFamily="18" charset="2"/>
              </a:rPr>
              <a:t>t</a:t>
            </a:r>
            <a:r>
              <a:rPr lang="en-US" altLang="en-US" i="1" baseline="-25000" dirty="0" err="1">
                <a:sym typeface="Symbol" pitchFamily="18" charset="2"/>
              </a:rPr>
              <a:t>n</a:t>
            </a:r>
            <a:r>
              <a:rPr lang="en-US" altLang="en-US" dirty="0">
                <a:sym typeface="Symbol" pitchFamily="18" charset="2"/>
              </a:rPr>
              <a:t> </a:t>
            </a:r>
            <a:r>
              <a:rPr lang="en-US" altLang="en-US" baseline="-25000" dirty="0">
                <a:sym typeface="Symbol" pitchFamily="18" charset="2"/>
              </a:rPr>
              <a:t>-</a:t>
            </a:r>
            <a:r>
              <a:rPr lang="en-US" altLang="en-US" i="1" baseline="-25000" dirty="0">
                <a:sym typeface="Symbol" pitchFamily="18" charset="2"/>
              </a:rPr>
              <a:t>j</a:t>
            </a:r>
            <a:r>
              <a:rPr lang="en-US" altLang="en-US" i="1" dirty="0">
                <a:sym typeface="Symbol" pitchFamily="18" charset="2"/>
              </a:rPr>
              <a:t> </a:t>
            </a:r>
            <a:r>
              <a:rPr lang="en-US" altLang="en-US" dirty="0">
                <a:sym typeface="Symbol" pitchFamily="18" charset="2"/>
              </a:rPr>
              <a:t>+ …</a:t>
            </a:r>
          </a:p>
          <a:p>
            <a:pPr marL="914400" lvl="2" indent="0">
              <a:lnSpc>
                <a:spcPct val="90000"/>
              </a:lnSpc>
              <a:buNone/>
            </a:pPr>
            <a:r>
              <a:rPr lang="en-US" altLang="en-US" dirty="0">
                <a:sym typeface="Symbol" pitchFamily="18" charset="2"/>
              </a:rPr>
              <a:t>            </a:t>
            </a:r>
            <a:r>
              <a:rPr lang="en-US" altLang="en-US" i="1" dirty="0">
                <a:sym typeface="Symbol" pitchFamily="18" charset="2"/>
              </a:rPr>
              <a:t>+(</a:t>
            </a:r>
            <a:r>
              <a:rPr lang="en-US" altLang="en-US" dirty="0">
                <a:sym typeface="Symbol" pitchFamily="18" charset="2"/>
              </a:rPr>
              <a:t>1 -  </a:t>
            </a:r>
            <a:r>
              <a:rPr lang="en-US" altLang="en-US" i="1" dirty="0">
                <a:sym typeface="Symbol" pitchFamily="18" charset="2"/>
              </a:rPr>
              <a:t>)</a:t>
            </a:r>
            <a:r>
              <a:rPr lang="en-US" altLang="en-US" i="1" baseline="30000" dirty="0">
                <a:sym typeface="Symbol" pitchFamily="18" charset="2"/>
              </a:rPr>
              <a:t>n</a:t>
            </a:r>
            <a:r>
              <a:rPr lang="en-US" altLang="en-US" baseline="30000" dirty="0">
                <a:sym typeface="Symbol" pitchFamily="18" charset="2"/>
              </a:rPr>
              <a:t> +1 </a:t>
            </a:r>
            <a:r>
              <a:rPr lang="en-US" altLang="en-US" dirty="0">
                <a:sym typeface="Symbol" pitchFamily="18" charset="2"/>
              </a:rPr>
              <a:t></a:t>
            </a:r>
            <a:r>
              <a:rPr lang="en-US" altLang="en-US" baseline="-25000" dirty="0">
                <a:sym typeface="Symbol" pitchFamily="18" charset="2"/>
              </a:rPr>
              <a:t>0</a:t>
            </a:r>
            <a:br>
              <a:rPr lang="en-US" altLang="en-US" baseline="-25000" dirty="0">
                <a:sym typeface="Symbol" pitchFamily="18" charset="2"/>
              </a:rPr>
            </a:br>
            <a:endParaRPr lang="en-US" altLang="en-US" baseline="-25000" dirty="0">
              <a:sym typeface="Symbol" pitchFamily="18" charset="2"/>
            </a:endParaRP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en-US" altLang="en-US" dirty="0">
                <a:sym typeface="Symbol" pitchFamily="18" charset="2"/>
              </a:rPr>
              <a:t>Since both  and (1 - ) are less than or equal to 1, each successive term has less weight than its predecessor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endParaRPr lang="en-US" altLang="en-US" dirty="0">
              <a:sym typeface="Symbol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7705899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 eaLnBrk="1" hangingPunct="1"/>
            <a:r>
              <a:rPr lang="en-US" altLang="en-US" sz="3600"/>
              <a:t>Example of Shortest-remaining-time-first</a:t>
            </a:r>
          </a:p>
        </p:txBody>
      </p:sp>
      <p:sp>
        <p:nvSpPr>
          <p:cNvPr id="19459" name="Rectangle 36"/>
          <p:cNvSpPr>
            <a:spLocks noGrp="1" noChangeArrowheads="1"/>
          </p:cNvSpPr>
          <p:nvPr>
            <p:ph idx="1"/>
          </p:nvPr>
        </p:nvSpPr>
        <p:spPr>
          <a:xfrm>
            <a:off x="284163" y="1895606"/>
            <a:ext cx="8574087" cy="4645871"/>
          </a:xfrm>
        </p:spPr>
        <p:txBody>
          <a:bodyPr>
            <a:normAutofit fontScale="85000" lnSpcReduction="20000"/>
          </a:bodyPr>
          <a:lstStyle/>
          <a:p>
            <a:pPr>
              <a:spcBef>
                <a:spcPts val="500"/>
              </a:spcBef>
              <a:buFont typeface="Wingdings" pitchFamily="2" charset="2"/>
              <a:buChar char="q"/>
              <a:tabLst>
                <a:tab pos="1601312" algn="ctr"/>
                <a:tab pos="3252629" algn="ctr"/>
                <a:tab pos="5141754" algn="ctr"/>
              </a:tabLst>
              <a:defRPr/>
            </a:pPr>
            <a:r>
              <a:rPr lang="en-US" altLang="en-US" dirty="0">
                <a:cs typeface="ＭＳ Ｐゴシック" charset="-128"/>
              </a:rPr>
              <a:t>Now we add the concepts of varying arrival times and preemption to the analysis</a:t>
            </a:r>
          </a:p>
          <a:p>
            <a:pPr>
              <a:spcBef>
                <a:spcPts val="500"/>
              </a:spcBef>
              <a:buFont typeface="Monotype Sorts" pitchFamily="-84" charset="2"/>
              <a:buNone/>
              <a:tabLst>
                <a:tab pos="1601312" algn="ctr"/>
                <a:tab pos="3252629" algn="ctr"/>
                <a:tab pos="5141754" algn="ctr"/>
              </a:tabLst>
              <a:defRPr/>
            </a:pPr>
            <a:r>
              <a:rPr lang="en-US" altLang="en-US" dirty="0">
                <a:cs typeface="ＭＳ Ｐゴシック" charset="-128"/>
              </a:rPr>
              <a:t>		         </a:t>
            </a:r>
            <a:r>
              <a:rPr lang="en-US" altLang="en-US" u="sng" dirty="0" err="1">
                <a:cs typeface="ＭＳ Ｐゴシック" charset="-128"/>
              </a:rPr>
              <a:t>Process</a:t>
            </a:r>
            <a:r>
              <a:rPr lang="en-US" altLang="en-US" u="sng" dirty="0" err="1">
                <a:solidFill>
                  <a:schemeClr val="bg1"/>
                </a:solidFill>
                <a:cs typeface="ＭＳ Ｐゴシック" charset="-128"/>
              </a:rPr>
              <a:t>A</a:t>
            </a:r>
            <a:r>
              <a:rPr lang="en-US" altLang="en-US" u="sng" dirty="0">
                <a:solidFill>
                  <a:schemeClr val="bg1"/>
                </a:solidFill>
                <a:cs typeface="ＭＳ Ｐゴシック" charset="-128"/>
              </a:rPr>
              <a:t>	</a:t>
            </a:r>
            <a:r>
              <a:rPr lang="en-US" altLang="en-US" u="sng" dirty="0" err="1">
                <a:solidFill>
                  <a:schemeClr val="bg1"/>
                </a:solidFill>
                <a:cs typeface="ＭＳ Ｐゴシック" charset="-128"/>
              </a:rPr>
              <a:t>arri</a:t>
            </a:r>
            <a:r>
              <a:rPr lang="en-US" altLang="en-US" u="sng" dirty="0">
                <a:solidFill>
                  <a:schemeClr val="bg1"/>
                </a:solidFill>
                <a:cs typeface="ＭＳ Ｐゴシック" charset="-128"/>
              </a:rPr>
              <a:t> </a:t>
            </a:r>
            <a:r>
              <a:rPr lang="en-US" altLang="en-US" i="1" u="sng" dirty="0">
                <a:cs typeface="ＭＳ Ｐゴシック" charset="-128"/>
              </a:rPr>
              <a:t>Arrival </a:t>
            </a:r>
            <a:r>
              <a:rPr lang="en-US" altLang="en-US" u="sng" dirty="0" err="1">
                <a:cs typeface="ＭＳ Ｐゴシック" charset="-128"/>
              </a:rPr>
              <a:t>Time</a:t>
            </a:r>
            <a:r>
              <a:rPr lang="en-US" altLang="en-US" u="sng" dirty="0" err="1">
                <a:solidFill>
                  <a:schemeClr val="bg1"/>
                </a:solidFill>
                <a:cs typeface="ＭＳ Ｐゴシック" charset="-128"/>
              </a:rPr>
              <a:t>T</a:t>
            </a:r>
            <a:r>
              <a:rPr lang="en-US" altLang="en-US" dirty="0">
                <a:cs typeface="ＭＳ Ｐゴシック" charset="-128"/>
              </a:rPr>
              <a:t>	</a:t>
            </a:r>
            <a:r>
              <a:rPr lang="en-US" altLang="en-US" u="sng" dirty="0">
                <a:cs typeface="ＭＳ Ｐゴシック" charset="-128"/>
              </a:rPr>
              <a:t>Burst Time</a:t>
            </a:r>
            <a:endParaRPr lang="en-US" altLang="en-US" dirty="0">
              <a:cs typeface="ＭＳ Ｐゴシック" charset="-128"/>
            </a:endParaRPr>
          </a:p>
          <a:p>
            <a:pPr>
              <a:spcBef>
                <a:spcPts val="500"/>
              </a:spcBef>
              <a:buFont typeface="Monotype Sorts" pitchFamily="-84" charset="2"/>
              <a:buNone/>
              <a:tabLst>
                <a:tab pos="1601312" algn="ctr"/>
                <a:tab pos="3252629" algn="ctr"/>
                <a:tab pos="5141754" algn="ctr"/>
              </a:tabLst>
              <a:defRPr/>
            </a:pPr>
            <a:r>
              <a:rPr lang="en-US" altLang="en-US" dirty="0">
                <a:cs typeface="ＭＳ Ｐゴシック" charset="-128"/>
              </a:rPr>
              <a:t>		 </a:t>
            </a:r>
            <a:r>
              <a:rPr lang="en-US" altLang="en-US" i="1" dirty="0">
                <a:cs typeface="ＭＳ Ｐゴシック" charset="-128"/>
              </a:rPr>
              <a:t>P</a:t>
            </a:r>
            <a:r>
              <a:rPr lang="en-US" altLang="en-US" i="1" baseline="-25000" dirty="0">
                <a:cs typeface="ＭＳ Ｐゴシック" charset="-128"/>
              </a:rPr>
              <a:t>1</a:t>
            </a:r>
            <a:r>
              <a:rPr lang="en-US" altLang="en-US" dirty="0">
                <a:cs typeface="ＭＳ Ｐゴシック" charset="-128"/>
              </a:rPr>
              <a:t>	</a:t>
            </a:r>
            <a:r>
              <a:rPr lang="en-US" altLang="en-US" dirty="0">
                <a:solidFill>
                  <a:srgbClr val="000000"/>
                </a:solidFill>
                <a:cs typeface="ＭＳ Ｐゴシック" charset="-128"/>
              </a:rPr>
              <a:t>0</a:t>
            </a:r>
            <a:r>
              <a:rPr lang="en-US" altLang="en-US" dirty="0">
                <a:cs typeface="ＭＳ Ｐゴシック" charset="-128"/>
              </a:rPr>
              <a:t>	8</a:t>
            </a:r>
          </a:p>
          <a:p>
            <a:pPr>
              <a:spcBef>
                <a:spcPts val="500"/>
              </a:spcBef>
              <a:buFont typeface="Monotype Sorts" pitchFamily="-84" charset="2"/>
              <a:buNone/>
              <a:tabLst>
                <a:tab pos="1601312" algn="ctr"/>
                <a:tab pos="3252629" algn="ctr"/>
                <a:tab pos="5141754" algn="ctr"/>
              </a:tabLst>
              <a:defRPr/>
            </a:pPr>
            <a:r>
              <a:rPr lang="en-US" altLang="en-US" dirty="0">
                <a:cs typeface="ＭＳ Ｐゴシック" charset="-128"/>
              </a:rPr>
              <a:t>		 </a:t>
            </a:r>
            <a:r>
              <a:rPr lang="en-US" altLang="en-US" i="1" dirty="0">
                <a:cs typeface="ＭＳ Ｐゴシック" charset="-128"/>
              </a:rPr>
              <a:t>P</a:t>
            </a:r>
            <a:r>
              <a:rPr lang="en-US" altLang="en-US" i="1" baseline="-25000" dirty="0">
                <a:cs typeface="ＭＳ Ｐゴシック" charset="-128"/>
              </a:rPr>
              <a:t>2 	</a:t>
            </a:r>
            <a:r>
              <a:rPr lang="en-US" altLang="en-US" dirty="0">
                <a:solidFill>
                  <a:srgbClr val="000000"/>
                </a:solidFill>
                <a:cs typeface="ＭＳ Ｐゴシック" charset="-128"/>
              </a:rPr>
              <a:t>1</a:t>
            </a:r>
            <a:r>
              <a:rPr lang="en-US" altLang="en-US" dirty="0">
                <a:cs typeface="ＭＳ Ｐゴシック" charset="-128"/>
              </a:rPr>
              <a:t>	4</a:t>
            </a:r>
          </a:p>
          <a:p>
            <a:pPr>
              <a:spcBef>
                <a:spcPts val="500"/>
              </a:spcBef>
              <a:buFont typeface="Monotype Sorts" pitchFamily="-84" charset="2"/>
              <a:buNone/>
              <a:tabLst>
                <a:tab pos="1601312" algn="ctr"/>
                <a:tab pos="3252629" algn="ctr"/>
                <a:tab pos="5141754" algn="ctr"/>
              </a:tabLst>
              <a:defRPr/>
            </a:pPr>
            <a:r>
              <a:rPr lang="en-US" altLang="en-US" dirty="0">
                <a:cs typeface="ＭＳ Ｐゴシック" charset="-128"/>
              </a:rPr>
              <a:t>		 </a:t>
            </a:r>
            <a:r>
              <a:rPr lang="en-US" altLang="en-US" i="1" dirty="0">
                <a:cs typeface="ＭＳ Ｐゴシック" charset="-128"/>
              </a:rPr>
              <a:t>P</a:t>
            </a:r>
            <a:r>
              <a:rPr lang="en-US" altLang="en-US" i="1" baseline="-25000" dirty="0">
                <a:cs typeface="ＭＳ Ｐゴシック" charset="-128"/>
              </a:rPr>
              <a:t>3</a:t>
            </a:r>
            <a:r>
              <a:rPr lang="en-US" altLang="en-US" dirty="0">
                <a:cs typeface="ＭＳ Ｐゴシック" charset="-128"/>
              </a:rPr>
              <a:t>	</a:t>
            </a:r>
            <a:r>
              <a:rPr lang="en-US" altLang="en-US" dirty="0">
                <a:solidFill>
                  <a:srgbClr val="000000"/>
                </a:solidFill>
                <a:cs typeface="ＭＳ Ｐゴシック" charset="-128"/>
              </a:rPr>
              <a:t>2</a:t>
            </a:r>
            <a:r>
              <a:rPr lang="en-US" altLang="en-US" dirty="0">
                <a:cs typeface="ＭＳ Ｐゴシック" charset="-128"/>
              </a:rPr>
              <a:t>	9</a:t>
            </a:r>
          </a:p>
          <a:p>
            <a:pPr>
              <a:spcBef>
                <a:spcPts val="500"/>
              </a:spcBef>
              <a:buFont typeface="Monotype Sorts" pitchFamily="-84" charset="2"/>
              <a:buNone/>
              <a:tabLst>
                <a:tab pos="1601312" algn="ctr"/>
                <a:tab pos="3252629" algn="ctr"/>
                <a:tab pos="5141754" algn="ctr"/>
              </a:tabLst>
              <a:defRPr/>
            </a:pPr>
            <a:r>
              <a:rPr lang="en-US" altLang="en-US" dirty="0">
                <a:cs typeface="ＭＳ Ｐゴシック" charset="-128"/>
              </a:rPr>
              <a:t>		 </a:t>
            </a:r>
            <a:r>
              <a:rPr lang="en-US" altLang="en-US" i="1" dirty="0">
                <a:cs typeface="ＭＳ Ｐゴシック" charset="-128"/>
              </a:rPr>
              <a:t>P</a:t>
            </a:r>
            <a:r>
              <a:rPr lang="en-US" altLang="en-US" i="1" baseline="-25000" dirty="0">
                <a:cs typeface="ＭＳ Ｐゴシック" charset="-128"/>
              </a:rPr>
              <a:t>4</a:t>
            </a:r>
            <a:r>
              <a:rPr lang="en-US" altLang="en-US" dirty="0">
                <a:cs typeface="ＭＳ Ｐゴシック" charset="-128"/>
              </a:rPr>
              <a:t>	</a:t>
            </a:r>
            <a:r>
              <a:rPr lang="en-US" altLang="en-US" dirty="0">
                <a:solidFill>
                  <a:srgbClr val="000000"/>
                </a:solidFill>
                <a:cs typeface="ＭＳ Ｐゴシック" charset="-128"/>
              </a:rPr>
              <a:t>3</a:t>
            </a:r>
            <a:r>
              <a:rPr lang="en-US" altLang="en-US" dirty="0">
                <a:cs typeface="ＭＳ Ｐゴシック" charset="-128"/>
              </a:rPr>
              <a:t>	5</a:t>
            </a:r>
          </a:p>
          <a:p>
            <a:pPr>
              <a:spcBef>
                <a:spcPts val="500"/>
              </a:spcBef>
              <a:buFont typeface="Wingdings" pitchFamily="2" charset="2"/>
              <a:buChar char="q"/>
              <a:tabLst>
                <a:tab pos="1601312" algn="ctr"/>
                <a:tab pos="3252629" algn="ctr"/>
                <a:tab pos="5141754" algn="ctr"/>
              </a:tabLst>
              <a:defRPr/>
            </a:pPr>
            <a:r>
              <a:rPr lang="en-US" altLang="en-US" i="1" dirty="0">
                <a:cs typeface="ＭＳ Ｐゴシック" charset="-128"/>
              </a:rPr>
              <a:t>Preemptive </a:t>
            </a:r>
            <a:r>
              <a:rPr lang="en-US" altLang="en-US" dirty="0">
                <a:cs typeface="ＭＳ Ｐゴシック" charset="-128"/>
              </a:rPr>
              <a:t>SJF Gantt Chart</a:t>
            </a:r>
          </a:p>
          <a:p>
            <a:pPr>
              <a:spcBef>
                <a:spcPts val="500"/>
              </a:spcBef>
              <a:tabLst>
                <a:tab pos="1601312" algn="ctr"/>
                <a:tab pos="3252629" algn="ctr"/>
                <a:tab pos="5141754" algn="ctr"/>
              </a:tabLst>
              <a:defRPr/>
            </a:pPr>
            <a:endParaRPr lang="en-US" altLang="en-US" dirty="0">
              <a:cs typeface="ＭＳ Ｐゴシック" charset="-128"/>
            </a:endParaRPr>
          </a:p>
          <a:p>
            <a:pPr>
              <a:spcBef>
                <a:spcPts val="500"/>
              </a:spcBef>
              <a:tabLst>
                <a:tab pos="1601312" algn="ctr"/>
                <a:tab pos="3252629" algn="ctr"/>
                <a:tab pos="5141754" algn="ctr"/>
              </a:tabLst>
              <a:defRPr/>
            </a:pPr>
            <a:endParaRPr lang="en-US" altLang="en-US" dirty="0">
              <a:cs typeface="ＭＳ Ｐゴシック" charset="-128"/>
            </a:endParaRPr>
          </a:p>
          <a:p>
            <a:pPr marL="0" indent="0">
              <a:spcBef>
                <a:spcPts val="500"/>
              </a:spcBef>
              <a:buFont typeface="Monotype Sorts" pitchFamily="-84" charset="2"/>
              <a:buNone/>
              <a:tabLst>
                <a:tab pos="1601312" algn="ctr"/>
                <a:tab pos="3252629" algn="ctr"/>
                <a:tab pos="5141754" algn="ctr"/>
              </a:tabLst>
              <a:defRPr/>
            </a:pPr>
            <a:endParaRPr lang="en-US" altLang="en-US" dirty="0">
              <a:cs typeface="ＭＳ Ｐゴシック" charset="-128"/>
            </a:endParaRPr>
          </a:p>
          <a:p>
            <a:pPr marL="0" indent="0">
              <a:spcBef>
                <a:spcPts val="500"/>
              </a:spcBef>
              <a:buFont typeface="Monotype Sorts" pitchFamily="-84" charset="2"/>
              <a:buNone/>
              <a:tabLst>
                <a:tab pos="1601312" algn="ctr"/>
                <a:tab pos="3252629" algn="ctr"/>
                <a:tab pos="5141754" algn="ctr"/>
              </a:tabLst>
              <a:defRPr/>
            </a:pPr>
            <a:endParaRPr lang="en-US" altLang="en-US" dirty="0">
              <a:cs typeface="ＭＳ Ｐゴシック" charset="-128"/>
            </a:endParaRPr>
          </a:p>
          <a:p>
            <a:pPr>
              <a:spcBef>
                <a:spcPts val="500"/>
              </a:spcBef>
              <a:buFont typeface="Wingdings" pitchFamily="2" charset="2"/>
              <a:buChar char="q"/>
              <a:tabLst>
                <a:tab pos="1601312" algn="ctr"/>
                <a:tab pos="3252629" algn="ctr"/>
                <a:tab pos="5141754" algn="ctr"/>
              </a:tabLst>
              <a:defRPr/>
            </a:pPr>
            <a:r>
              <a:rPr lang="en-US" altLang="en-US" dirty="0">
                <a:cs typeface="ＭＳ Ｐゴシック" charset="-128"/>
              </a:rPr>
              <a:t>Average waiting time = [(10-1)+(1-1)+(17-2)+5-3)]/4 = 26/4 = 6.5 </a:t>
            </a:r>
            <a:r>
              <a:rPr lang="en-US" altLang="en-US" dirty="0" err="1">
                <a:cs typeface="ＭＳ Ｐゴシック" charset="-128"/>
              </a:rPr>
              <a:t>msec</a:t>
            </a:r>
            <a:endParaRPr lang="en-US" altLang="en-US" dirty="0">
              <a:cs typeface="ＭＳ Ｐゴシック" charset="-128"/>
            </a:endParaRPr>
          </a:p>
          <a:p>
            <a:pPr>
              <a:spcBef>
                <a:spcPts val="500"/>
              </a:spcBef>
              <a:buFont typeface="Wingdings" pitchFamily="2" charset="2"/>
              <a:buChar char="q"/>
              <a:tabLst>
                <a:tab pos="1601312" algn="ctr"/>
                <a:tab pos="3252629" algn="ctr"/>
                <a:tab pos="5141754" algn="ctr"/>
              </a:tabLst>
              <a:defRPr/>
            </a:pPr>
            <a:r>
              <a:rPr lang="en-US" altLang="en-US" dirty="0">
                <a:cs typeface="ＭＳ Ｐゴシック" charset="-128"/>
              </a:rPr>
              <a:t>Average turnaround time </a:t>
            </a:r>
            <a:r>
              <a:rPr lang="en-US" altLang="en-US">
                <a:cs typeface="ＭＳ Ｐゴシック" charset="-128"/>
              </a:rPr>
              <a:t>= [(9+8)+(0+4)+(15+9)+(2+5)]/4 = 13</a:t>
            </a:r>
            <a:endParaRPr lang="en-US" altLang="en-US" dirty="0">
              <a:cs typeface="ＭＳ Ｐゴシック" charset="-128"/>
            </a:endParaRPr>
          </a:p>
          <a:p>
            <a:pPr>
              <a:spcBef>
                <a:spcPts val="500"/>
              </a:spcBef>
              <a:tabLst>
                <a:tab pos="1601312" algn="ctr"/>
                <a:tab pos="3252629" algn="ctr"/>
                <a:tab pos="5141754" algn="ctr"/>
              </a:tabLst>
              <a:defRPr/>
            </a:pPr>
            <a:endParaRPr lang="en-US" altLang="en-US" i="1" baseline="-25000" dirty="0">
              <a:cs typeface="ＭＳ Ｐゴシック" charset="-128"/>
            </a:endParaRPr>
          </a:p>
          <a:p>
            <a:pPr>
              <a:spcBef>
                <a:spcPts val="500"/>
              </a:spcBef>
              <a:buFont typeface="Monotype Sorts" pitchFamily="-84" charset="2"/>
              <a:buNone/>
              <a:tabLst>
                <a:tab pos="1601312" algn="ctr"/>
                <a:tab pos="3252629" algn="ctr"/>
                <a:tab pos="5141754" algn="ctr"/>
              </a:tabLst>
              <a:defRPr/>
            </a:pPr>
            <a:endParaRPr lang="en-US" altLang="en-US" i="1" baseline="-25000" dirty="0">
              <a:cs typeface="ＭＳ Ｐゴシック" charset="-128"/>
            </a:endParaRPr>
          </a:p>
        </p:txBody>
      </p:sp>
      <p:pic>
        <p:nvPicPr>
          <p:cNvPr id="35844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0641" y="4560235"/>
            <a:ext cx="6535737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99257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eaLnBrk="1" hangingPunct="1"/>
            <a:r>
              <a:rPr lang="en-US" altLang="en-US"/>
              <a:t>Round Robin (RR)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>
          <a:xfrm>
            <a:off x="284163" y="1995813"/>
            <a:ext cx="8574087" cy="3992563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q"/>
            </a:pPr>
            <a:r>
              <a:rPr lang="en-US" altLang="en-US" dirty="0"/>
              <a:t>Each process gets a small unit of CPU time (</a:t>
            </a:r>
            <a:r>
              <a:rPr lang="en-US" altLang="en-US" b="1" dirty="0">
                <a:solidFill>
                  <a:srgbClr val="3366FF"/>
                </a:solidFill>
              </a:rPr>
              <a:t>time</a:t>
            </a:r>
            <a:r>
              <a:rPr lang="en-US" altLang="en-US" b="1" dirty="0"/>
              <a:t> </a:t>
            </a:r>
            <a:r>
              <a:rPr lang="en-US" altLang="en-US" b="1" dirty="0">
                <a:solidFill>
                  <a:srgbClr val="3366FF"/>
                </a:solidFill>
              </a:rPr>
              <a:t>quantum</a:t>
            </a:r>
            <a:r>
              <a:rPr lang="en-US" altLang="en-US" b="1" dirty="0"/>
              <a:t> </a:t>
            </a:r>
            <a:r>
              <a:rPr lang="en-US" altLang="en-US" i="1" dirty="0"/>
              <a:t>q</a:t>
            </a:r>
            <a:r>
              <a:rPr lang="en-US" altLang="en-US" dirty="0"/>
              <a:t>), usually 10-100 milliseconds.  After this time has elapsed, the process is preempted and added to the end of the ready queue.</a:t>
            </a:r>
          </a:p>
          <a:p>
            <a:pPr>
              <a:buFont typeface="Wingdings" pitchFamily="2" charset="2"/>
              <a:buChar char="q"/>
            </a:pPr>
            <a:r>
              <a:rPr lang="en-US" altLang="en-US" dirty="0"/>
              <a:t>If there are </a:t>
            </a:r>
            <a:r>
              <a:rPr lang="en-US" altLang="en-US" i="1" dirty="0"/>
              <a:t>n</a:t>
            </a:r>
            <a:r>
              <a:rPr lang="en-US" altLang="en-US" dirty="0"/>
              <a:t> processes in the ready queue and the time quantum is </a:t>
            </a:r>
            <a:r>
              <a:rPr lang="en-US" altLang="en-US" i="1" dirty="0"/>
              <a:t>q</a:t>
            </a:r>
            <a:r>
              <a:rPr lang="en-US" altLang="en-US" dirty="0"/>
              <a:t>, then each process gets 1/</a:t>
            </a:r>
            <a:r>
              <a:rPr lang="en-US" altLang="en-US" i="1" dirty="0"/>
              <a:t>n</a:t>
            </a:r>
            <a:r>
              <a:rPr lang="en-US" altLang="en-US" dirty="0"/>
              <a:t> of the CPU time in chunks of at most </a:t>
            </a:r>
            <a:r>
              <a:rPr lang="en-US" altLang="en-US" i="1" dirty="0"/>
              <a:t>q</a:t>
            </a:r>
            <a:r>
              <a:rPr lang="en-US" altLang="en-US" dirty="0"/>
              <a:t> time units at once.  No process waits more than (</a:t>
            </a:r>
            <a:r>
              <a:rPr lang="en-US" altLang="en-US" i="1" dirty="0"/>
              <a:t>n</a:t>
            </a:r>
            <a:r>
              <a:rPr lang="en-US" altLang="en-US" dirty="0"/>
              <a:t>-1)</a:t>
            </a:r>
            <a:r>
              <a:rPr lang="en-US" altLang="en-US" i="1" dirty="0"/>
              <a:t>q </a:t>
            </a:r>
            <a:r>
              <a:rPr lang="en-US" altLang="en-US" dirty="0"/>
              <a:t>time units.</a:t>
            </a:r>
          </a:p>
          <a:p>
            <a:pPr>
              <a:buFont typeface="Wingdings" pitchFamily="2" charset="2"/>
              <a:buChar char="q"/>
            </a:pPr>
            <a:r>
              <a:rPr lang="en-US" altLang="en-US" dirty="0"/>
              <a:t>Timer interrupts every quantum to schedule next process</a:t>
            </a:r>
          </a:p>
          <a:p>
            <a:pPr>
              <a:buFont typeface="Wingdings" pitchFamily="2" charset="2"/>
              <a:buChar char="q"/>
            </a:pPr>
            <a:r>
              <a:rPr lang="en-US" altLang="en-US" dirty="0"/>
              <a:t>Performance</a:t>
            </a:r>
          </a:p>
          <a:p>
            <a:pPr lvl="1">
              <a:buFont typeface="Wingdings" pitchFamily="2" charset="2"/>
              <a:buChar char="q"/>
            </a:pPr>
            <a:r>
              <a:rPr lang="en-US" altLang="en-US" i="1" dirty="0"/>
              <a:t>q</a:t>
            </a:r>
            <a:r>
              <a:rPr lang="en-US" altLang="en-US" dirty="0"/>
              <a:t> large </a:t>
            </a:r>
            <a:r>
              <a:rPr lang="en-US" altLang="en-US" dirty="0">
                <a:sym typeface="Symbol" pitchFamily="18" charset="2"/>
              </a:rPr>
              <a:t> FIFO</a:t>
            </a:r>
          </a:p>
          <a:p>
            <a:pPr lvl="1">
              <a:buFont typeface="Wingdings" pitchFamily="2" charset="2"/>
              <a:buChar char="q"/>
            </a:pPr>
            <a:r>
              <a:rPr lang="en-US" altLang="en-US" i="1" dirty="0">
                <a:sym typeface="Symbol" pitchFamily="18" charset="2"/>
              </a:rPr>
              <a:t>q </a:t>
            </a:r>
            <a:r>
              <a:rPr lang="en-US" altLang="en-US" dirty="0">
                <a:sym typeface="Symbol" pitchFamily="18" charset="2"/>
              </a:rPr>
              <a:t>small  </a:t>
            </a:r>
            <a:r>
              <a:rPr lang="en-US" altLang="en-US" i="1" dirty="0">
                <a:sym typeface="Symbol" pitchFamily="18" charset="2"/>
              </a:rPr>
              <a:t>q </a:t>
            </a:r>
            <a:r>
              <a:rPr lang="en-US" altLang="en-US" dirty="0">
                <a:sym typeface="Symbol" pitchFamily="18" charset="2"/>
              </a:rPr>
              <a:t>must be large with respect to context switch, otherwise overhead is too high</a:t>
            </a:r>
          </a:p>
        </p:txBody>
      </p:sp>
    </p:spTree>
    <p:extLst>
      <p:ext uri="{BB962C8B-B14F-4D97-AF65-F5344CB8AC3E}">
        <p14:creationId xmlns:p14="http://schemas.microsoft.com/office/powerpoint/2010/main" val="10557434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eaLnBrk="1" hangingPunct="1"/>
            <a:r>
              <a:rPr lang="en-US" altLang="en-US" sz="4000"/>
              <a:t>Example of RR with Time Quantum = 4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>
          <a:xfrm>
            <a:off x="284163" y="1858027"/>
            <a:ext cx="8574087" cy="3992563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90000"/>
              </a:lnSpc>
              <a:spcBef>
                <a:spcPts val="500"/>
              </a:spcBef>
              <a:buNone/>
              <a:tabLst>
                <a:tab pos="2219325" algn="ctr"/>
                <a:tab pos="3994150" algn="ctr"/>
              </a:tabLst>
            </a:pPr>
            <a:r>
              <a:rPr lang="en-US" altLang="en-US" dirty="0"/>
              <a:t>		</a:t>
            </a:r>
            <a:r>
              <a:rPr lang="en-US" altLang="en-US" u="sng" dirty="0"/>
              <a:t>Process</a:t>
            </a:r>
            <a:r>
              <a:rPr lang="en-US" altLang="en-US" dirty="0"/>
              <a:t>	</a:t>
            </a:r>
            <a:r>
              <a:rPr lang="en-US" altLang="en-US" u="sng" dirty="0"/>
              <a:t>Burst Time</a:t>
            </a:r>
          </a:p>
          <a:p>
            <a:pPr marL="0" indent="0">
              <a:lnSpc>
                <a:spcPct val="90000"/>
              </a:lnSpc>
              <a:spcBef>
                <a:spcPts val="500"/>
              </a:spcBef>
              <a:buNone/>
              <a:tabLst>
                <a:tab pos="2219325" algn="ctr"/>
                <a:tab pos="3994150" algn="ctr"/>
              </a:tabLst>
            </a:pPr>
            <a:r>
              <a:rPr lang="en-US" altLang="en-US" i="1" dirty="0"/>
              <a:t>		P</a:t>
            </a:r>
            <a:r>
              <a:rPr lang="en-US" altLang="en-US" i="1" baseline="-25000" dirty="0"/>
              <a:t>1	</a:t>
            </a:r>
            <a:r>
              <a:rPr lang="en-US" altLang="en-US" dirty="0"/>
              <a:t>24</a:t>
            </a:r>
          </a:p>
          <a:p>
            <a:pPr marL="0" indent="0">
              <a:lnSpc>
                <a:spcPct val="90000"/>
              </a:lnSpc>
              <a:spcBef>
                <a:spcPts val="500"/>
              </a:spcBef>
              <a:buNone/>
              <a:tabLst>
                <a:tab pos="2219325" algn="ctr"/>
                <a:tab pos="3994150" algn="ctr"/>
              </a:tabLst>
            </a:pPr>
            <a:r>
              <a:rPr lang="en-US" altLang="en-US" dirty="0"/>
              <a:t>		 </a:t>
            </a:r>
            <a:r>
              <a:rPr lang="en-US" altLang="en-US" i="1" dirty="0"/>
              <a:t>P</a:t>
            </a:r>
            <a:r>
              <a:rPr lang="en-US" altLang="en-US" i="1" baseline="-25000" dirty="0"/>
              <a:t>2	 </a:t>
            </a:r>
            <a:r>
              <a:rPr lang="en-US" altLang="en-US" dirty="0"/>
              <a:t>3</a:t>
            </a:r>
          </a:p>
          <a:p>
            <a:pPr marL="0" indent="0">
              <a:lnSpc>
                <a:spcPct val="90000"/>
              </a:lnSpc>
              <a:spcBef>
                <a:spcPts val="500"/>
              </a:spcBef>
              <a:buNone/>
              <a:tabLst>
                <a:tab pos="2219325" algn="ctr"/>
                <a:tab pos="3994150" algn="ctr"/>
              </a:tabLst>
            </a:pPr>
            <a:r>
              <a:rPr lang="en-US" altLang="en-US" dirty="0"/>
              <a:t>		 </a:t>
            </a:r>
            <a:r>
              <a:rPr lang="en-US" altLang="en-US" i="1" dirty="0"/>
              <a:t>P</a:t>
            </a:r>
            <a:r>
              <a:rPr lang="en-US" altLang="en-US" i="1" baseline="-25000" dirty="0"/>
              <a:t>3	</a:t>
            </a:r>
            <a:r>
              <a:rPr lang="en-US" altLang="en-US" dirty="0"/>
              <a:t>3	</a:t>
            </a:r>
          </a:p>
          <a:p>
            <a:pPr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q"/>
              <a:tabLst>
                <a:tab pos="2219325" algn="ctr"/>
                <a:tab pos="3994150" algn="ctr"/>
              </a:tabLst>
            </a:pPr>
            <a:r>
              <a:rPr lang="en-US" altLang="en-US" dirty="0"/>
              <a:t>The Gantt chart is: </a:t>
            </a:r>
            <a:br>
              <a:rPr lang="en-US" altLang="en-US" dirty="0"/>
            </a:br>
            <a:br>
              <a:rPr lang="en-US" altLang="en-US" dirty="0"/>
            </a:br>
            <a:br>
              <a:rPr lang="en-US" altLang="en-US" dirty="0"/>
            </a:br>
            <a:br>
              <a:rPr lang="en-US" altLang="en-US" dirty="0"/>
            </a:br>
            <a:br>
              <a:rPr lang="en-US" altLang="en-US" dirty="0"/>
            </a:br>
            <a:br>
              <a:rPr lang="en-US" altLang="en-US" dirty="0"/>
            </a:br>
            <a:endParaRPr lang="en-US" altLang="en-US" dirty="0"/>
          </a:p>
          <a:p>
            <a:pPr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q"/>
              <a:tabLst>
                <a:tab pos="2219325" algn="ctr"/>
                <a:tab pos="3994150" algn="ctr"/>
              </a:tabLst>
            </a:pPr>
            <a:r>
              <a:rPr lang="en-US" altLang="en-US" dirty="0"/>
              <a:t>Typically, higher average turnaround than SJF, but better </a:t>
            </a:r>
            <a:r>
              <a:rPr lang="en-US" altLang="en-US" b="1" i="1" dirty="0"/>
              <a:t>response</a:t>
            </a:r>
          </a:p>
          <a:p>
            <a:pPr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q"/>
              <a:tabLst>
                <a:tab pos="2219325" algn="ctr"/>
                <a:tab pos="3994150" algn="ctr"/>
              </a:tabLst>
            </a:pPr>
            <a:r>
              <a:rPr lang="en-US" altLang="en-US" dirty="0"/>
              <a:t>q should be large compared to context switch time</a:t>
            </a:r>
          </a:p>
          <a:p>
            <a:pPr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q"/>
              <a:tabLst>
                <a:tab pos="2219325" algn="ctr"/>
                <a:tab pos="3994150" algn="ctr"/>
              </a:tabLst>
            </a:pPr>
            <a:r>
              <a:rPr lang="en-US" altLang="en-US" dirty="0"/>
              <a:t>q usually 10ms to 100ms, context switch &lt; 10 </a:t>
            </a:r>
            <a:r>
              <a:rPr lang="en-US" altLang="en-US" dirty="0" err="1"/>
              <a:t>usec</a:t>
            </a:r>
            <a:endParaRPr lang="en-US" altLang="en-US" dirty="0"/>
          </a:p>
        </p:txBody>
      </p:sp>
      <p:pic>
        <p:nvPicPr>
          <p:cNvPr id="39940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3120" y="3673844"/>
            <a:ext cx="6770687" cy="788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18928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 eaLnBrk="1" hangingPunct="1"/>
            <a:r>
              <a:rPr lang="en-US" altLang="en-US" sz="3600"/>
              <a:t>Time Quantum and Context Switch Time</a:t>
            </a:r>
          </a:p>
        </p:txBody>
      </p:sp>
      <p:pic>
        <p:nvPicPr>
          <p:cNvPr id="41987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5299" y="2429332"/>
            <a:ext cx="6630988" cy="277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33888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eaLnBrk="1" hangingPunct="1"/>
            <a:r>
              <a:rPr lang="en-US" altLang="en-US" sz="3200"/>
              <a:t>Turnaround Time Varies With The Time Quantum</a:t>
            </a:r>
          </a:p>
        </p:txBody>
      </p:sp>
      <p:sp>
        <p:nvSpPr>
          <p:cNvPr id="44035" name="TextBox 3"/>
          <p:cNvSpPr txBox="1">
            <a:spLocks noChangeArrowheads="1"/>
          </p:cNvSpPr>
          <p:nvPr/>
        </p:nvSpPr>
        <p:spPr bwMode="auto">
          <a:xfrm>
            <a:off x="6167438" y="3354388"/>
            <a:ext cx="2312987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7" tIns="45709" rIns="91417" bIns="45709">
            <a:spAutoFit/>
          </a:bodyPr>
          <a:lstStyle>
            <a:lvl1pPr>
              <a:defRPr kumimoji="1">
                <a:solidFill>
                  <a:schemeClr val="tx1"/>
                </a:solidFill>
                <a:latin typeface="Helvetica" pitchFamily="-84" charset="0"/>
                <a:ea typeface="MS PGothic" pitchFamily="34" charset="-128"/>
              </a:defRPr>
            </a:lvl1pPr>
            <a:lvl2pPr>
              <a:defRPr kumimoji="1">
                <a:solidFill>
                  <a:schemeClr val="tx1"/>
                </a:solidFill>
                <a:latin typeface="Helvetica" pitchFamily="-84" charset="0"/>
                <a:ea typeface="MS PGothic" pitchFamily="34" charset="-128"/>
              </a:defRPr>
            </a:lvl2pPr>
            <a:lvl3pPr marL="1143000">
              <a:defRPr kumimoji="1">
                <a:solidFill>
                  <a:schemeClr val="tx1"/>
                </a:solidFill>
                <a:latin typeface="Helvetica" pitchFamily="-84" charset="0"/>
                <a:ea typeface="MS PGothic" pitchFamily="34" charset="-128"/>
              </a:defRPr>
            </a:lvl3pPr>
            <a:lvl4pPr marL="1600200">
              <a:defRPr kumimoji="1">
                <a:solidFill>
                  <a:schemeClr val="tx1"/>
                </a:solidFill>
                <a:latin typeface="Helvetica" pitchFamily="-84" charset="0"/>
                <a:ea typeface="MS PGothic" pitchFamily="34" charset="-128"/>
              </a:defRPr>
            </a:lvl4pPr>
            <a:lvl5pPr marL="2057400">
              <a:defRPr kumimoji="1">
                <a:solidFill>
                  <a:schemeClr val="tx1"/>
                </a:solidFill>
                <a:latin typeface="Helvetica" pitchFamily="-84" charset="0"/>
                <a:ea typeface="MS PGothic" pitchFamily="34" charset="-128"/>
              </a:defRPr>
            </a:lvl5pPr>
            <a:lvl6pPr marL="2514600">
              <a:defRPr kumimoji="1">
                <a:solidFill>
                  <a:schemeClr val="tx1"/>
                </a:solidFill>
                <a:latin typeface="Helvetica" pitchFamily="-84" charset="0"/>
                <a:ea typeface="MS PGothic" pitchFamily="34" charset="-128"/>
              </a:defRPr>
            </a:lvl6pPr>
            <a:lvl7pPr marL="2971800">
              <a:defRPr kumimoji="1">
                <a:solidFill>
                  <a:schemeClr val="tx1"/>
                </a:solidFill>
                <a:latin typeface="Helvetica" pitchFamily="-84" charset="0"/>
                <a:ea typeface="MS PGothic" pitchFamily="34" charset="-128"/>
              </a:defRPr>
            </a:lvl7pPr>
            <a:lvl8pPr marL="3429000">
              <a:defRPr kumimoji="1">
                <a:solidFill>
                  <a:schemeClr val="tx1"/>
                </a:solidFill>
                <a:latin typeface="Helvetica" pitchFamily="-84" charset="0"/>
                <a:ea typeface="MS PGothic" pitchFamily="34" charset="-128"/>
              </a:defRPr>
            </a:lvl8pPr>
            <a:lvl9pPr marL="3886200">
              <a:defRPr kumimoji="1">
                <a:solidFill>
                  <a:schemeClr val="tx1"/>
                </a:solidFill>
                <a:latin typeface="Helvetica" pitchFamily="-84" charset="0"/>
                <a:ea typeface="MS PGothic" pitchFamily="34" charset="-128"/>
              </a:defRPr>
            </a:lvl9pPr>
          </a:lstStyle>
          <a:p>
            <a:r>
              <a:rPr kumimoji="0" lang="en-US" altLang="en-US" sz="1300" dirty="0">
                <a:latin typeface="Verdana" pitchFamily="34" charset="0"/>
              </a:rPr>
              <a:t>80% of CPU bursts should be shorter than q</a:t>
            </a:r>
          </a:p>
        </p:txBody>
      </p:sp>
      <p:pic>
        <p:nvPicPr>
          <p:cNvPr id="44036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4588" y="2133600"/>
            <a:ext cx="4684712" cy="3894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88271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eaLnBrk="1" hangingPunct="1"/>
            <a:r>
              <a:rPr lang="en-US" altLang="en-US"/>
              <a:t>Priority Scheduling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idx="1"/>
          </p:nvPr>
        </p:nvSpPr>
        <p:spPr>
          <a:xfrm>
            <a:off x="284163" y="1970761"/>
            <a:ext cx="8574087" cy="4229623"/>
          </a:xfrm>
        </p:spPr>
        <p:txBody>
          <a:bodyPr>
            <a:normAutofit fontScale="77500" lnSpcReduction="20000"/>
          </a:bodyPr>
          <a:lstStyle/>
          <a:p>
            <a:pPr>
              <a:buFont typeface="Wingdings" pitchFamily="2" charset="2"/>
              <a:buChar char="q"/>
            </a:pPr>
            <a:r>
              <a:rPr lang="en-US" altLang="en-US" dirty="0"/>
              <a:t>A priority number (integer) is associated with each process</a:t>
            </a:r>
            <a:endParaRPr lang="en-US" altLang="en-US" sz="800" dirty="0"/>
          </a:p>
          <a:p>
            <a:pPr>
              <a:buFont typeface="Wingdings" pitchFamily="2" charset="2"/>
              <a:buChar char="q"/>
            </a:pPr>
            <a:r>
              <a:rPr lang="en-US" altLang="en-US" dirty="0"/>
              <a:t>The CPU is allocated to the process with the highest priority (smallest integer </a:t>
            </a:r>
            <a:r>
              <a:rPr lang="en-US" altLang="en-US" dirty="0">
                <a:sym typeface="Symbol" pitchFamily="18" charset="2"/>
              </a:rPr>
              <a:t> highest priority)</a:t>
            </a:r>
          </a:p>
          <a:p>
            <a:pPr lvl="1">
              <a:buFont typeface="Wingdings" pitchFamily="2" charset="2"/>
              <a:buChar char="q"/>
            </a:pPr>
            <a:r>
              <a:rPr lang="en-US" altLang="en-US" dirty="0"/>
              <a:t>Preemptive</a:t>
            </a:r>
          </a:p>
          <a:p>
            <a:pPr lvl="1">
              <a:buFont typeface="Wingdings" pitchFamily="2" charset="2"/>
              <a:buChar char="q"/>
            </a:pPr>
            <a:r>
              <a:rPr lang="en-US" altLang="en-US" dirty="0" err="1"/>
              <a:t>Nonpreemptive</a:t>
            </a:r>
            <a:endParaRPr lang="en-US" altLang="en-US" dirty="0"/>
          </a:p>
          <a:p>
            <a:pPr lvl="1">
              <a:buFont typeface="Wingdings" pitchFamily="2" charset="2"/>
              <a:buChar char="q"/>
            </a:pPr>
            <a:endParaRPr lang="en-US" altLang="en-US" sz="800" dirty="0"/>
          </a:p>
          <a:p>
            <a:pPr>
              <a:buFont typeface="Wingdings" pitchFamily="2" charset="2"/>
              <a:buChar char="q"/>
            </a:pPr>
            <a:r>
              <a:rPr lang="en-US" altLang="en-US" dirty="0"/>
              <a:t>SJF is priority scheduling where priority is the inverse of predicted next CPU burst time</a:t>
            </a:r>
          </a:p>
          <a:p>
            <a:pPr>
              <a:buFont typeface="Wingdings" pitchFamily="2" charset="2"/>
              <a:buChar char="q"/>
            </a:pPr>
            <a:endParaRPr lang="en-US" altLang="en-US" sz="800" dirty="0"/>
          </a:p>
          <a:p>
            <a:pPr>
              <a:buFont typeface="Wingdings" pitchFamily="2" charset="2"/>
              <a:buChar char="q"/>
            </a:pPr>
            <a:r>
              <a:rPr lang="en-US" altLang="en-US" dirty="0"/>
              <a:t>Problem </a:t>
            </a:r>
            <a:r>
              <a:rPr lang="en-US" altLang="en-US" dirty="0">
                <a:sym typeface="Symbol" pitchFamily="18" charset="2"/>
              </a:rPr>
              <a:t> </a:t>
            </a:r>
            <a:r>
              <a:rPr lang="en-US" altLang="en-US" b="1" dirty="0">
                <a:solidFill>
                  <a:srgbClr val="3366FF"/>
                </a:solidFill>
                <a:sym typeface="Symbol" pitchFamily="18" charset="2"/>
              </a:rPr>
              <a:t>Starvation</a:t>
            </a:r>
            <a:r>
              <a:rPr lang="en-US" altLang="en-US" b="1" dirty="0">
                <a:sym typeface="Symbol" pitchFamily="18" charset="2"/>
              </a:rPr>
              <a:t> </a:t>
            </a:r>
            <a:r>
              <a:rPr lang="en-US" altLang="en-US" dirty="0">
                <a:sym typeface="Symbol" pitchFamily="18" charset="2"/>
              </a:rPr>
              <a:t>– low priority processes may never execute</a:t>
            </a:r>
          </a:p>
          <a:p>
            <a:pPr>
              <a:buFont typeface="Wingdings" pitchFamily="2" charset="2"/>
              <a:buChar char="q"/>
            </a:pPr>
            <a:endParaRPr lang="en-US" altLang="en-US" sz="800" dirty="0">
              <a:sym typeface="Symbol" pitchFamily="18" charset="2"/>
            </a:endParaRPr>
          </a:p>
          <a:p>
            <a:pPr>
              <a:buFont typeface="Wingdings" pitchFamily="2" charset="2"/>
              <a:buChar char="q"/>
            </a:pPr>
            <a:r>
              <a:rPr lang="en-US" altLang="en-US" dirty="0">
                <a:sym typeface="Symbol" pitchFamily="18" charset="2"/>
              </a:rPr>
              <a:t>Solution  </a:t>
            </a:r>
            <a:r>
              <a:rPr lang="en-US" altLang="en-US" b="1" dirty="0">
                <a:solidFill>
                  <a:srgbClr val="3366FF"/>
                </a:solidFill>
                <a:sym typeface="Symbol" pitchFamily="18" charset="2"/>
              </a:rPr>
              <a:t>Aging</a:t>
            </a:r>
            <a:r>
              <a:rPr lang="en-US" altLang="en-US" b="1" dirty="0">
                <a:sym typeface="Symbol" pitchFamily="18" charset="2"/>
              </a:rPr>
              <a:t> </a:t>
            </a:r>
            <a:r>
              <a:rPr lang="en-US" altLang="en-US" dirty="0">
                <a:sym typeface="Symbol" pitchFamily="18" charset="2"/>
              </a:rPr>
              <a:t>– as time progresses increase the priority of the process</a:t>
            </a:r>
          </a:p>
          <a:p>
            <a:pPr>
              <a:buFont typeface="Wingdings" pitchFamily="2" charset="2"/>
              <a:buChar char="q"/>
            </a:pPr>
            <a:endParaRPr lang="en-US" altLang="en-US" b="1" dirty="0">
              <a:solidFill>
                <a:srgbClr val="3366FF"/>
              </a:solidFill>
              <a:sym typeface="Symbol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1236192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eaLnBrk="1" hangingPunct="1"/>
            <a:r>
              <a:rPr lang="en-US" altLang="en-US"/>
              <a:t>Example of Priority Scheduling</a:t>
            </a:r>
          </a:p>
        </p:txBody>
      </p:sp>
      <p:sp>
        <p:nvSpPr>
          <p:cNvPr id="48131" name="Rectangle 36"/>
          <p:cNvSpPr>
            <a:spLocks noGrp="1" noChangeArrowheads="1"/>
          </p:cNvSpPr>
          <p:nvPr>
            <p:ph idx="1"/>
          </p:nvPr>
        </p:nvSpPr>
        <p:spPr>
          <a:xfrm>
            <a:off x="284163" y="1920657"/>
            <a:ext cx="8574087" cy="3992563"/>
          </a:xfrm>
          <a:noFill/>
        </p:spPr>
        <p:txBody>
          <a:bodyPr>
            <a:normAutofit fontScale="85000" lnSpcReduction="20000"/>
          </a:bodyPr>
          <a:lstStyle/>
          <a:p>
            <a:pPr>
              <a:spcBef>
                <a:spcPts val="500"/>
              </a:spcBef>
              <a:buFont typeface="Monotype Sorts" pitchFamily="-84" charset="2"/>
              <a:buNone/>
              <a:tabLst>
                <a:tab pos="1600200" algn="ctr"/>
                <a:tab pos="3251200" algn="ctr"/>
                <a:tab pos="5140325" algn="ctr"/>
              </a:tabLst>
            </a:pPr>
            <a:r>
              <a:rPr lang="en-US" altLang="en-US" dirty="0"/>
              <a:t>		         </a:t>
            </a:r>
            <a:r>
              <a:rPr lang="en-US" altLang="en-US" u="sng" dirty="0" err="1"/>
              <a:t>Process</a:t>
            </a:r>
            <a:r>
              <a:rPr lang="en-US" altLang="en-US" u="sng" dirty="0" err="1">
                <a:solidFill>
                  <a:schemeClr val="bg1"/>
                </a:solidFill>
              </a:rPr>
              <a:t>A</a:t>
            </a:r>
            <a:r>
              <a:rPr lang="en-US" altLang="en-US" u="sng" dirty="0">
                <a:solidFill>
                  <a:schemeClr val="bg1"/>
                </a:solidFill>
              </a:rPr>
              <a:t>	</a:t>
            </a:r>
            <a:r>
              <a:rPr lang="en-US" altLang="en-US" u="sng" dirty="0" err="1">
                <a:solidFill>
                  <a:schemeClr val="bg1"/>
                </a:solidFill>
              </a:rPr>
              <a:t>arri</a:t>
            </a:r>
            <a:r>
              <a:rPr lang="en-US" altLang="en-US" u="sng" dirty="0">
                <a:solidFill>
                  <a:schemeClr val="bg1"/>
                </a:solidFill>
              </a:rPr>
              <a:t> </a:t>
            </a:r>
            <a:r>
              <a:rPr lang="en-US" altLang="en-US" u="sng" dirty="0"/>
              <a:t>Burst </a:t>
            </a:r>
            <a:r>
              <a:rPr lang="en-US" altLang="en-US" u="sng" dirty="0" err="1"/>
              <a:t>Time</a:t>
            </a:r>
            <a:r>
              <a:rPr lang="en-US" altLang="en-US" u="sng" dirty="0" err="1">
                <a:solidFill>
                  <a:schemeClr val="bg1"/>
                </a:solidFill>
              </a:rPr>
              <a:t>T</a:t>
            </a:r>
            <a:r>
              <a:rPr lang="en-US" altLang="en-US" dirty="0"/>
              <a:t>	</a:t>
            </a:r>
            <a:r>
              <a:rPr lang="en-US" altLang="en-US" u="sng" dirty="0"/>
              <a:t>Priority</a:t>
            </a:r>
            <a:endParaRPr lang="en-US" altLang="en-US" dirty="0"/>
          </a:p>
          <a:p>
            <a:pPr>
              <a:spcBef>
                <a:spcPts val="500"/>
              </a:spcBef>
              <a:buFont typeface="Monotype Sorts" pitchFamily="-84" charset="2"/>
              <a:buNone/>
              <a:tabLst>
                <a:tab pos="1600200" algn="ctr"/>
                <a:tab pos="3251200" algn="ctr"/>
                <a:tab pos="5140325" algn="ctr"/>
              </a:tabLst>
            </a:pPr>
            <a:r>
              <a:rPr lang="en-US" altLang="en-US" dirty="0"/>
              <a:t>		 </a:t>
            </a:r>
            <a:r>
              <a:rPr lang="en-US" altLang="en-US" i="1" dirty="0"/>
              <a:t>P</a:t>
            </a:r>
            <a:r>
              <a:rPr lang="en-US" altLang="en-US" i="1" baseline="-25000" dirty="0"/>
              <a:t>1</a:t>
            </a:r>
            <a:r>
              <a:rPr lang="en-US" altLang="en-US" dirty="0"/>
              <a:t>	1</a:t>
            </a:r>
            <a:r>
              <a:rPr lang="en-US" altLang="en-US" dirty="0">
                <a:solidFill>
                  <a:srgbClr val="000000"/>
                </a:solidFill>
              </a:rPr>
              <a:t>0</a:t>
            </a:r>
            <a:r>
              <a:rPr lang="en-US" altLang="en-US" dirty="0"/>
              <a:t>	3</a:t>
            </a:r>
          </a:p>
          <a:p>
            <a:pPr>
              <a:spcBef>
                <a:spcPts val="500"/>
              </a:spcBef>
              <a:buFont typeface="Monotype Sorts" pitchFamily="-84" charset="2"/>
              <a:buNone/>
              <a:tabLst>
                <a:tab pos="1600200" algn="ctr"/>
                <a:tab pos="3251200" algn="ctr"/>
                <a:tab pos="5140325" algn="ctr"/>
              </a:tabLst>
            </a:pPr>
            <a:r>
              <a:rPr lang="en-US" altLang="en-US" dirty="0"/>
              <a:t>		 </a:t>
            </a:r>
            <a:r>
              <a:rPr lang="en-US" altLang="en-US" i="1" dirty="0"/>
              <a:t>P</a:t>
            </a:r>
            <a:r>
              <a:rPr lang="en-US" altLang="en-US" i="1" baseline="-25000" dirty="0"/>
              <a:t>2 	</a:t>
            </a:r>
            <a:r>
              <a:rPr lang="en-US" altLang="en-US" dirty="0">
                <a:solidFill>
                  <a:srgbClr val="000000"/>
                </a:solidFill>
              </a:rPr>
              <a:t>1</a:t>
            </a:r>
            <a:r>
              <a:rPr lang="en-US" altLang="en-US" dirty="0"/>
              <a:t>	1</a:t>
            </a:r>
          </a:p>
          <a:p>
            <a:pPr>
              <a:spcBef>
                <a:spcPts val="500"/>
              </a:spcBef>
              <a:buFont typeface="Monotype Sorts" pitchFamily="-84" charset="2"/>
              <a:buNone/>
              <a:tabLst>
                <a:tab pos="1600200" algn="ctr"/>
                <a:tab pos="3251200" algn="ctr"/>
                <a:tab pos="5140325" algn="ctr"/>
              </a:tabLst>
            </a:pPr>
            <a:r>
              <a:rPr lang="en-US" altLang="en-US" dirty="0"/>
              <a:t>		 </a:t>
            </a:r>
            <a:r>
              <a:rPr lang="en-US" altLang="en-US" i="1" dirty="0"/>
              <a:t>P</a:t>
            </a:r>
            <a:r>
              <a:rPr lang="en-US" altLang="en-US" i="1" baseline="-25000" dirty="0"/>
              <a:t>3</a:t>
            </a:r>
            <a:r>
              <a:rPr lang="en-US" altLang="en-US" dirty="0"/>
              <a:t>	</a:t>
            </a:r>
            <a:r>
              <a:rPr lang="en-US" altLang="en-US" dirty="0">
                <a:solidFill>
                  <a:srgbClr val="000000"/>
                </a:solidFill>
              </a:rPr>
              <a:t>2</a:t>
            </a:r>
            <a:r>
              <a:rPr lang="en-US" altLang="en-US" dirty="0"/>
              <a:t>	4</a:t>
            </a:r>
          </a:p>
          <a:p>
            <a:pPr>
              <a:spcBef>
                <a:spcPts val="500"/>
              </a:spcBef>
              <a:buFont typeface="Monotype Sorts" pitchFamily="-84" charset="2"/>
              <a:buNone/>
              <a:tabLst>
                <a:tab pos="1600200" algn="ctr"/>
                <a:tab pos="3251200" algn="ctr"/>
                <a:tab pos="5140325" algn="ctr"/>
              </a:tabLst>
            </a:pPr>
            <a:r>
              <a:rPr lang="en-US" altLang="en-US" dirty="0"/>
              <a:t>		 </a:t>
            </a:r>
            <a:r>
              <a:rPr lang="en-US" altLang="en-US" i="1" dirty="0"/>
              <a:t>P</a:t>
            </a:r>
            <a:r>
              <a:rPr lang="en-US" altLang="en-US" i="1" baseline="-25000" dirty="0"/>
              <a:t>4</a:t>
            </a:r>
            <a:r>
              <a:rPr lang="en-US" altLang="en-US" dirty="0"/>
              <a:t>	</a:t>
            </a:r>
            <a:r>
              <a:rPr lang="en-US" altLang="en-US" dirty="0">
                <a:solidFill>
                  <a:srgbClr val="000000"/>
                </a:solidFill>
              </a:rPr>
              <a:t>1</a:t>
            </a:r>
            <a:r>
              <a:rPr lang="en-US" altLang="en-US" dirty="0"/>
              <a:t>	5</a:t>
            </a:r>
          </a:p>
          <a:p>
            <a:pPr>
              <a:spcBef>
                <a:spcPts val="500"/>
              </a:spcBef>
              <a:buFont typeface="Monotype Sorts" pitchFamily="-84" charset="2"/>
              <a:buNone/>
              <a:tabLst>
                <a:tab pos="1600200" algn="ctr"/>
                <a:tab pos="3251200" algn="ctr"/>
                <a:tab pos="5140325" algn="ctr"/>
              </a:tabLst>
            </a:pPr>
            <a:r>
              <a:rPr lang="en-US" altLang="en-US" dirty="0"/>
              <a:t>		</a:t>
            </a:r>
            <a:r>
              <a:rPr lang="en-US" altLang="en-US" i="1" dirty="0"/>
              <a:t>P</a:t>
            </a:r>
            <a:r>
              <a:rPr lang="en-US" altLang="en-US" i="1" baseline="-25000" dirty="0"/>
              <a:t>5	</a:t>
            </a:r>
            <a:r>
              <a:rPr lang="en-US" altLang="en-US" dirty="0"/>
              <a:t>5	2</a:t>
            </a:r>
          </a:p>
          <a:p>
            <a:pPr>
              <a:spcBef>
                <a:spcPts val="500"/>
              </a:spcBef>
              <a:buFont typeface="Monotype Sorts" pitchFamily="-84" charset="2"/>
              <a:buNone/>
              <a:tabLst>
                <a:tab pos="1600200" algn="ctr"/>
                <a:tab pos="3251200" algn="ctr"/>
                <a:tab pos="5140325" algn="ctr"/>
              </a:tabLst>
            </a:pPr>
            <a:endParaRPr lang="en-US" altLang="en-US" baseline="-25000" dirty="0"/>
          </a:p>
          <a:p>
            <a:pPr>
              <a:spcBef>
                <a:spcPts val="500"/>
              </a:spcBef>
              <a:buFont typeface="Wingdings" pitchFamily="2" charset="2"/>
              <a:buChar char="q"/>
              <a:tabLst>
                <a:tab pos="1600200" algn="ctr"/>
                <a:tab pos="3251200" algn="ctr"/>
                <a:tab pos="5140325" algn="ctr"/>
              </a:tabLst>
            </a:pPr>
            <a:r>
              <a:rPr lang="en-US" altLang="en-US" dirty="0"/>
              <a:t>Priority scheduling Gantt Chart</a:t>
            </a:r>
          </a:p>
          <a:p>
            <a:pPr>
              <a:spcBef>
                <a:spcPts val="500"/>
              </a:spcBef>
              <a:tabLst>
                <a:tab pos="1600200" algn="ctr"/>
                <a:tab pos="3251200" algn="ctr"/>
                <a:tab pos="5140325" algn="ctr"/>
              </a:tabLst>
            </a:pPr>
            <a:endParaRPr lang="en-US" altLang="en-US" dirty="0"/>
          </a:p>
          <a:p>
            <a:pPr>
              <a:spcBef>
                <a:spcPts val="500"/>
              </a:spcBef>
              <a:tabLst>
                <a:tab pos="1600200" algn="ctr"/>
                <a:tab pos="3251200" algn="ctr"/>
                <a:tab pos="5140325" algn="ctr"/>
              </a:tabLst>
            </a:pPr>
            <a:endParaRPr lang="en-US" altLang="en-US" dirty="0"/>
          </a:p>
          <a:p>
            <a:pPr>
              <a:spcBef>
                <a:spcPts val="500"/>
              </a:spcBef>
              <a:tabLst>
                <a:tab pos="1600200" algn="ctr"/>
                <a:tab pos="3251200" algn="ctr"/>
                <a:tab pos="5140325" algn="ctr"/>
              </a:tabLst>
            </a:pPr>
            <a:endParaRPr lang="en-US" altLang="en-US" dirty="0"/>
          </a:p>
          <a:p>
            <a:pPr>
              <a:spcBef>
                <a:spcPts val="500"/>
              </a:spcBef>
              <a:buFont typeface="Monotype Sorts" pitchFamily="-84" charset="2"/>
              <a:buNone/>
              <a:tabLst>
                <a:tab pos="1600200" algn="ctr"/>
                <a:tab pos="3251200" algn="ctr"/>
                <a:tab pos="5140325" algn="ctr"/>
              </a:tabLst>
            </a:pPr>
            <a:endParaRPr lang="en-US" altLang="en-US" dirty="0"/>
          </a:p>
          <a:p>
            <a:pPr>
              <a:spcBef>
                <a:spcPts val="500"/>
              </a:spcBef>
              <a:buFont typeface="Wingdings" pitchFamily="2" charset="2"/>
              <a:buChar char="q"/>
              <a:tabLst>
                <a:tab pos="1600200" algn="ctr"/>
                <a:tab pos="3251200" algn="ctr"/>
                <a:tab pos="5140325" algn="ctr"/>
              </a:tabLst>
            </a:pPr>
            <a:r>
              <a:rPr lang="en-US" altLang="en-US" dirty="0"/>
              <a:t>Average waiting time = 8.2 </a:t>
            </a:r>
            <a:r>
              <a:rPr lang="en-US" altLang="en-US" dirty="0" err="1"/>
              <a:t>msec</a:t>
            </a:r>
            <a:endParaRPr lang="en-US" altLang="en-US" i="1" baseline="-25000" dirty="0"/>
          </a:p>
        </p:txBody>
      </p:sp>
      <p:pic>
        <p:nvPicPr>
          <p:cNvPr id="4813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535" y="4500758"/>
            <a:ext cx="6467475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48386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eaLnBrk="1" hangingPunct="1"/>
            <a:r>
              <a:rPr lang="en-US" altLang="en-US"/>
              <a:t>Priority Scheduling w/ Round-Robin</a:t>
            </a:r>
          </a:p>
        </p:txBody>
      </p:sp>
      <p:sp>
        <p:nvSpPr>
          <p:cNvPr id="50179" name="Rectangle 36"/>
          <p:cNvSpPr>
            <a:spLocks noGrp="1" noChangeArrowheads="1"/>
          </p:cNvSpPr>
          <p:nvPr>
            <p:ph idx="1"/>
          </p:nvPr>
        </p:nvSpPr>
        <p:spPr>
          <a:xfrm>
            <a:off x="284163" y="1795397"/>
            <a:ext cx="8574087" cy="3992563"/>
          </a:xfrm>
          <a:noFill/>
        </p:spPr>
        <p:txBody>
          <a:bodyPr>
            <a:normAutofit/>
          </a:bodyPr>
          <a:lstStyle/>
          <a:p>
            <a:pPr>
              <a:spcBef>
                <a:spcPts val="500"/>
              </a:spcBef>
              <a:buFont typeface="Monotype Sorts" pitchFamily="-84" charset="2"/>
              <a:buNone/>
              <a:tabLst>
                <a:tab pos="1600200" algn="ctr"/>
                <a:tab pos="3251200" algn="ctr"/>
                <a:tab pos="5140325" algn="ctr"/>
              </a:tabLst>
            </a:pPr>
            <a:r>
              <a:rPr lang="en-US" altLang="en-US" dirty="0"/>
              <a:t>		         </a:t>
            </a:r>
            <a:r>
              <a:rPr lang="en-US" altLang="en-US" u="sng" dirty="0" err="1"/>
              <a:t>Process</a:t>
            </a:r>
            <a:r>
              <a:rPr lang="en-US" altLang="en-US" u="sng" dirty="0" err="1">
                <a:solidFill>
                  <a:schemeClr val="bg1"/>
                </a:solidFill>
              </a:rPr>
              <a:t>A</a:t>
            </a:r>
            <a:r>
              <a:rPr lang="en-US" altLang="en-US" u="sng" dirty="0">
                <a:solidFill>
                  <a:schemeClr val="bg1"/>
                </a:solidFill>
              </a:rPr>
              <a:t>	</a:t>
            </a:r>
            <a:r>
              <a:rPr lang="en-US" altLang="en-US" u="sng" dirty="0" err="1">
                <a:solidFill>
                  <a:schemeClr val="bg1"/>
                </a:solidFill>
              </a:rPr>
              <a:t>arri</a:t>
            </a:r>
            <a:r>
              <a:rPr lang="en-US" altLang="en-US" u="sng" dirty="0">
                <a:solidFill>
                  <a:schemeClr val="bg1"/>
                </a:solidFill>
              </a:rPr>
              <a:t> </a:t>
            </a:r>
            <a:r>
              <a:rPr lang="en-US" altLang="en-US" u="sng" dirty="0"/>
              <a:t>Burst </a:t>
            </a:r>
            <a:r>
              <a:rPr lang="en-US" altLang="en-US" u="sng" dirty="0" err="1"/>
              <a:t>Time</a:t>
            </a:r>
            <a:r>
              <a:rPr lang="en-US" altLang="en-US" u="sng" dirty="0" err="1">
                <a:solidFill>
                  <a:schemeClr val="bg1"/>
                </a:solidFill>
              </a:rPr>
              <a:t>T</a:t>
            </a:r>
            <a:r>
              <a:rPr lang="en-US" altLang="en-US" dirty="0"/>
              <a:t>	</a:t>
            </a:r>
            <a:r>
              <a:rPr lang="en-US" altLang="en-US" u="sng" dirty="0"/>
              <a:t>Priority</a:t>
            </a:r>
            <a:endParaRPr lang="en-US" altLang="en-US" dirty="0"/>
          </a:p>
          <a:p>
            <a:pPr>
              <a:spcBef>
                <a:spcPts val="500"/>
              </a:spcBef>
              <a:buFont typeface="Monotype Sorts" pitchFamily="-84" charset="2"/>
              <a:buNone/>
              <a:tabLst>
                <a:tab pos="1600200" algn="ctr"/>
                <a:tab pos="3251200" algn="ctr"/>
                <a:tab pos="5140325" algn="ctr"/>
              </a:tabLst>
            </a:pPr>
            <a:r>
              <a:rPr lang="en-US" altLang="en-US" dirty="0"/>
              <a:t>		 </a:t>
            </a:r>
            <a:r>
              <a:rPr lang="en-US" altLang="en-US" i="1" dirty="0"/>
              <a:t>P</a:t>
            </a:r>
            <a:r>
              <a:rPr lang="en-US" altLang="en-US" i="1" baseline="-25000" dirty="0"/>
              <a:t>1</a:t>
            </a:r>
            <a:r>
              <a:rPr lang="en-US" altLang="en-US" dirty="0"/>
              <a:t>	4	3</a:t>
            </a:r>
          </a:p>
          <a:p>
            <a:pPr>
              <a:spcBef>
                <a:spcPts val="500"/>
              </a:spcBef>
              <a:buFont typeface="Monotype Sorts" pitchFamily="-84" charset="2"/>
              <a:buNone/>
              <a:tabLst>
                <a:tab pos="1600200" algn="ctr"/>
                <a:tab pos="3251200" algn="ctr"/>
                <a:tab pos="5140325" algn="ctr"/>
              </a:tabLst>
            </a:pPr>
            <a:r>
              <a:rPr lang="en-US" altLang="en-US" dirty="0"/>
              <a:t>		 </a:t>
            </a:r>
            <a:r>
              <a:rPr lang="en-US" altLang="en-US" i="1" dirty="0"/>
              <a:t>P</a:t>
            </a:r>
            <a:r>
              <a:rPr lang="en-US" altLang="en-US" i="1" baseline="-25000" dirty="0"/>
              <a:t>2 	</a:t>
            </a:r>
            <a:r>
              <a:rPr lang="en-US" altLang="en-US" dirty="0">
                <a:solidFill>
                  <a:srgbClr val="000000"/>
                </a:solidFill>
              </a:rPr>
              <a:t>5</a:t>
            </a:r>
            <a:r>
              <a:rPr lang="en-US" altLang="en-US" dirty="0"/>
              <a:t>	2</a:t>
            </a:r>
          </a:p>
          <a:p>
            <a:pPr>
              <a:spcBef>
                <a:spcPts val="500"/>
              </a:spcBef>
              <a:buFont typeface="Monotype Sorts" pitchFamily="-84" charset="2"/>
              <a:buNone/>
              <a:tabLst>
                <a:tab pos="1600200" algn="ctr"/>
                <a:tab pos="3251200" algn="ctr"/>
                <a:tab pos="5140325" algn="ctr"/>
              </a:tabLst>
            </a:pPr>
            <a:r>
              <a:rPr lang="en-US" altLang="en-US" dirty="0"/>
              <a:t>		 </a:t>
            </a:r>
            <a:r>
              <a:rPr lang="en-US" altLang="en-US" i="1" dirty="0"/>
              <a:t>P</a:t>
            </a:r>
            <a:r>
              <a:rPr lang="en-US" altLang="en-US" i="1" baseline="-25000" dirty="0"/>
              <a:t>3</a:t>
            </a:r>
            <a:r>
              <a:rPr lang="en-US" altLang="en-US" dirty="0"/>
              <a:t>	</a:t>
            </a:r>
            <a:r>
              <a:rPr lang="en-US" altLang="en-US" dirty="0">
                <a:solidFill>
                  <a:srgbClr val="000000"/>
                </a:solidFill>
              </a:rPr>
              <a:t>8</a:t>
            </a:r>
            <a:r>
              <a:rPr lang="en-US" altLang="en-US" dirty="0"/>
              <a:t>	2</a:t>
            </a:r>
          </a:p>
          <a:p>
            <a:pPr>
              <a:spcBef>
                <a:spcPts val="500"/>
              </a:spcBef>
              <a:buFont typeface="Monotype Sorts" pitchFamily="-84" charset="2"/>
              <a:buNone/>
              <a:tabLst>
                <a:tab pos="1600200" algn="ctr"/>
                <a:tab pos="3251200" algn="ctr"/>
                <a:tab pos="5140325" algn="ctr"/>
              </a:tabLst>
            </a:pPr>
            <a:r>
              <a:rPr lang="en-US" altLang="en-US" dirty="0"/>
              <a:t>		 </a:t>
            </a:r>
            <a:r>
              <a:rPr lang="en-US" altLang="en-US" i="1" dirty="0"/>
              <a:t>P</a:t>
            </a:r>
            <a:r>
              <a:rPr lang="en-US" altLang="en-US" i="1" baseline="-25000" dirty="0"/>
              <a:t>4</a:t>
            </a:r>
            <a:r>
              <a:rPr lang="en-US" altLang="en-US" dirty="0"/>
              <a:t>	</a:t>
            </a:r>
            <a:r>
              <a:rPr lang="en-US" altLang="en-US" dirty="0">
                <a:solidFill>
                  <a:srgbClr val="000000"/>
                </a:solidFill>
              </a:rPr>
              <a:t>7</a:t>
            </a:r>
            <a:r>
              <a:rPr lang="en-US" altLang="en-US" dirty="0"/>
              <a:t>	1</a:t>
            </a:r>
          </a:p>
          <a:p>
            <a:pPr>
              <a:spcBef>
                <a:spcPts val="500"/>
              </a:spcBef>
              <a:buFont typeface="Monotype Sorts" pitchFamily="-84" charset="2"/>
              <a:buNone/>
              <a:tabLst>
                <a:tab pos="1600200" algn="ctr"/>
                <a:tab pos="3251200" algn="ctr"/>
                <a:tab pos="5140325" algn="ctr"/>
              </a:tabLst>
            </a:pPr>
            <a:r>
              <a:rPr lang="en-US" altLang="en-US" dirty="0"/>
              <a:t>		</a:t>
            </a:r>
            <a:r>
              <a:rPr lang="en-US" altLang="en-US" i="1" dirty="0"/>
              <a:t>P</a:t>
            </a:r>
            <a:r>
              <a:rPr lang="en-US" altLang="en-US" i="1" baseline="-25000" dirty="0"/>
              <a:t>5	</a:t>
            </a:r>
            <a:r>
              <a:rPr lang="en-US" altLang="en-US" dirty="0"/>
              <a:t>3	3</a:t>
            </a:r>
          </a:p>
          <a:p>
            <a:pPr>
              <a:spcBef>
                <a:spcPts val="500"/>
              </a:spcBef>
              <a:buFont typeface="Wingdings" pitchFamily="2" charset="2"/>
              <a:buChar char="q"/>
              <a:tabLst>
                <a:tab pos="1600200" algn="ctr"/>
                <a:tab pos="3251200" algn="ctr"/>
                <a:tab pos="5140325" algn="ctr"/>
              </a:tabLst>
            </a:pPr>
            <a:r>
              <a:rPr lang="en-US" altLang="en-US" dirty="0"/>
              <a:t>Run the process with the highest priority. Processes with the same priority run round-robin</a:t>
            </a:r>
            <a:endParaRPr lang="en-US" altLang="en-US" baseline="-25000" dirty="0"/>
          </a:p>
          <a:p>
            <a:pPr>
              <a:spcBef>
                <a:spcPts val="500"/>
              </a:spcBef>
              <a:buFont typeface="Wingdings" pitchFamily="2" charset="2"/>
              <a:buChar char="q"/>
              <a:tabLst>
                <a:tab pos="1600200" algn="ctr"/>
                <a:tab pos="3251200" algn="ctr"/>
                <a:tab pos="5140325" algn="ctr"/>
              </a:tabLst>
            </a:pPr>
            <a:r>
              <a:rPr lang="en-US" altLang="en-US" dirty="0"/>
              <a:t>Gantt Chart wit 2 </a:t>
            </a:r>
            <a:r>
              <a:rPr lang="en-US" altLang="en-US" dirty="0" err="1"/>
              <a:t>ms</a:t>
            </a:r>
            <a:r>
              <a:rPr lang="en-US" altLang="en-US" dirty="0"/>
              <a:t> time quantum</a:t>
            </a:r>
          </a:p>
          <a:p>
            <a:pPr>
              <a:spcBef>
                <a:spcPts val="500"/>
              </a:spcBef>
              <a:tabLst>
                <a:tab pos="1600200" algn="ctr"/>
                <a:tab pos="3251200" algn="ctr"/>
                <a:tab pos="5140325" algn="ctr"/>
              </a:tabLst>
            </a:pPr>
            <a:endParaRPr lang="en-US" altLang="en-US" dirty="0"/>
          </a:p>
          <a:p>
            <a:pPr>
              <a:spcBef>
                <a:spcPts val="500"/>
              </a:spcBef>
              <a:tabLst>
                <a:tab pos="1600200" algn="ctr"/>
                <a:tab pos="3251200" algn="ctr"/>
                <a:tab pos="5140325" algn="ctr"/>
              </a:tabLst>
            </a:pPr>
            <a:endParaRPr lang="en-US" altLang="en-US" dirty="0"/>
          </a:p>
          <a:p>
            <a:pPr>
              <a:spcBef>
                <a:spcPts val="500"/>
              </a:spcBef>
              <a:tabLst>
                <a:tab pos="1600200" algn="ctr"/>
                <a:tab pos="3251200" algn="ctr"/>
                <a:tab pos="5140325" algn="ctr"/>
              </a:tabLst>
            </a:pPr>
            <a:endParaRPr lang="en-US" altLang="en-US" dirty="0"/>
          </a:p>
          <a:p>
            <a:pPr>
              <a:spcBef>
                <a:spcPts val="500"/>
              </a:spcBef>
              <a:buFont typeface="Monotype Sorts" pitchFamily="-84" charset="2"/>
              <a:buNone/>
              <a:tabLst>
                <a:tab pos="1600200" algn="ctr"/>
                <a:tab pos="3251200" algn="ctr"/>
                <a:tab pos="5140325" algn="ctr"/>
              </a:tabLst>
            </a:pPr>
            <a:endParaRPr lang="en-US" altLang="en-US" dirty="0"/>
          </a:p>
        </p:txBody>
      </p:sp>
      <p:pic>
        <p:nvPicPr>
          <p:cNvPr id="50180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367" y="5625122"/>
            <a:ext cx="78105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02588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335494" y="595100"/>
            <a:ext cx="3232896" cy="493414"/>
          </a:xfrm>
          <a:prstGeom prst="rect">
            <a:avLst/>
          </a:prstGeom>
        </p:spPr>
        <p:txBody>
          <a:bodyPr>
            <a:normAutofit/>
          </a:bodyPr>
          <a:lstStyle>
            <a:lvl1pPr marL="454025" indent="-454025" algn="l" defTabSz="914400" rtl="0" eaLnBrk="1" latinLnBrk="0" hangingPunct="1">
              <a:spcBef>
                <a:spcPts val="20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Char char="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400" indent="-457200" algn="l" defTabSz="914400" rtl="0" eaLnBrk="1" latinLnBrk="0" hangingPunct="1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SzPct val="90000"/>
              <a:buFont typeface="Wingdings" pitchFamily="2" charset="2"/>
              <a:buChar char=""/>
              <a:defRPr sz="2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60475" indent="-346075" algn="l" defTabSz="914400" rtl="0" eaLnBrk="1" latinLnBrk="0" hangingPunct="1">
              <a:spcBef>
                <a:spcPts val="6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Char char="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339725" algn="l" defTabSz="914400" rtl="0" eaLnBrk="1" latinLnBrk="0" hangingPunct="1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SzPct val="90000"/>
              <a:buFont typeface="Wingdings" pitchFamily="2" charset="2"/>
              <a:buChar char="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939925" indent="-331788" algn="l" defTabSz="914400" rtl="0" eaLnBrk="1" latinLnBrk="0" hangingPunct="1">
              <a:spcBef>
                <a:spcPts val="6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Char char="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90763" indent="-344488" algn="l" defTabSz="914400" rtl="0" eaLnBrk="1" latinLnBrk="0" hangingPunct="1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SzPct val="90000"/>
              <a:buFont typeface="Wingdings" pitchFamily="2" charset="2"/>
              <a:buChar char=""/>
              <a:defRPr lang="en-US" sz="180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625725" indent="-344488" algn="l" defTabSz="914400" rtl="0" eaLnBrk="1" latinLnBrk="0" hangingPunct="1">
              <a:spcBef>
                <a:spcPts val="6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Char char=""/>
              <a:defRPr lang="en-US" sz="180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970213" indent="-344488" algn="l" defTabSz="914400" rtl="0" eaLnBrk="1" latinLnBrk="0" hangingPunct="1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SzPct val="90000"/>
              <a:buFont typeface="Wingdings" pitchFamily="2" charset="2"/>
              <a:buChar char=""/>
              <a:defRPr lang="en-US" sz="180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313113" indent="-344488" algn="l" defTabSz="914400" rtl="0" eaLnBrk="1" latinLnBrk="0" hangingPunct="1">
              <a:spcBef>
                <a:spcPts val="6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Char char=""/>
              <a:defRPr 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chemeClr val="tx1"/>
                </a:solidFill>
              </a:rPr>
              <a:t>Books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7F4BAFD-2E76-4ABD-8010-F76016C90307}"/>
              </a:ext>
            </a:extLst>
          </p:cNvPr>
          <p:cNvSpPr txBox="1">
            <a:spLocks/>
          </p:cNvSpPr>
          <p:nvPr/>
        </p:nvSpPr>
        <p:spPr>
          <a:xfrm>
            <a:off x="335494" y="1203272"/>
            <a:ext cx="8229600" cy="3775604"/>
          </a:xfrm>
          <a:prstGeom prst="rect">
            <a:avLst/>
          </a:prstGeom>
        </p:spPr>
        <p:txBody>
          <a:bodyPr/>
          <a:lstStyle>
            <a:lvl1pPr marL="454025" indent="-454025" algn="l" defTabSz="914400" rtl="0" eaLnBrk="1" latinLnBrk="0" hangingPunct="1">
              <a:spcBef>
                <a:spcPts val="20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Char char="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400" indent="-457200" algn="l" defTabSz="914400" rtl="0" eaLnBrk="1" latinLnBrk="0" hangingPunct="1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SzPct val="90000"/>
              <a:buFont typeface="Wingdings" pitchFamily="2" charset="2"/>
              <a:buChar char=""/>
              <a:defRPr sz="2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60475" indent="-346075" algn="l" defTabSz="914400" rtl="0" eaLnBrk="1" latinLnBrk="0" hangingPunct="1">
              <a:spcBef>
                <a:spcPts val="6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Char char="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339725" algn="l" defTabSz="914400" rtl="0" eaLnBrk="1" latinLnBrk="0" hangingPunct="1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SzPct val="90000"/>
              <a:buFont typeface="Wingdings" pitchFamily="2" charset="2"/>
              <a:buChar char="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939925" indent="-331788" algn="l" defTabSz="914400" rtl="0" eaLnBrk="1" latinLnBrk="0" hangingPunct="1">
              <a:spcBef>
                <a:spcPts val="6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Char char="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90763" indent="-344488" algn="l" defTabSz="914400" rtl="0" eaLnBrk="1" latinLnBrk="0" hangingPunct="1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SzPct val="90000"/>
              <a:buFont typeface="Wingdings" pitchFamily="2" charset="2"/>
              <a:buChar char=""/>
              <a:defRPr lang="en-US" sz="180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625725" indent="-344488" algn="l" defTabSz="914400" rtl="0" eaLnBrk="1" latinLnBrk="0" hangingPunct="1">
              <a:spcBef>
                <a:spcPts val="6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Char char=""/>
              <a:defRPr lang="en-US" sz="180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970213" indent="-344488" algn="l" defTabSz="914400" rtl="0" eaLnBrk="1" latinLnBrk="0" hangingPunct="1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SzPct val="90000"/>
              <a:buFont typeface="Wingdings" pitchFamily="2" charset="2"/>
              <a:buChar char=""/>
              <a:defRPr lang="en-US" sz="180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313113" indent="-344488" algn="l" defTabSz="914400" rtl="0" eaLnBrk="1" latinLnBrk="0" hangingPunct="1">
              <a:spcBef>
                <a:spcPts val="6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Char char=""/>
              <a:defRPr 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q"/>
            </a:pPr>
            <a:r>
              <a:rPr lang="en-US" dirty="0"/>
              <a:t>Operating Systems Concept</a:t>
            </a:r>
          </a:p>
          <a:p>
            <a:pPr lvl="1">
              <a:buFont typeface="Wingdings" pitchFamily="2" charset="2"/>
              <a:buChar char="q"/>
            </a:pPr>
            <a:r>
              <a:rPr lang="en-US" dirty="0"/>
              <a:t>Written by Galvin and </a:t>
            </a:r>
            <a:r>
              <a:rPr lang="en-US" dirty="0" err="1"/>
              <a:t>Silberschatz</a:t>
            </a:r>
            <a:endParaRPr lang="en-US" dirty="0"/>
          </a:p>
          <a:p>
            <a:pPr lvl="1">
              <a:buFont typeface="Wingdings" pitchFamily="2" charset="2"/>
              <a:buChar char="q"/>
            </a:pPr>
            <a:r>
              <a:rPr lang="en-US" dirty="0"/>
              <a:t>Edition: 9</a:t>
            </a:r>
            <a:r>
              <a:rPr lang="en-US" baseline="30000" dirty="0"/>
              <a:t>th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233823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335494" y="595100"/>
            <a:ext cx="3232896" cy="493414"/>
          </a:xfrm>
          <a:prstGeom prst="rect">
            <a:avLst/>
          </a:prstGeom>
        </p:spPr>
        <p:txBody>
          <a:bodyPr>
            <a:normAutofit/>
          </a:bodyPr>
          <a:lstStyle>
            <a:lvl1pPr marL="454025" indent="-454025" algn="l" defTabSz="914400" rtl="0" eaLnBrk="1" latinLnBrk="0" hangingPunct="1">
              <a:spcBef>
                <a:spcPts val="20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Char char="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400" indent="-457200" algn="l" defTabSz="914400" rtl="0" eaLnBrk="1" latinLnBrk="0" hangingPunct="1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SzPct val="90000"/>
              <a:buFont typeface="Wingdings" pitchFamily="2" charset="2"/>
              <a:buChar char=""/>
              <a:defRPr sz="2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60475" indent="-346075" algn="l" defTabSz="914400" rtl="0" eaLnBrk="1" latinLnBrk="0" hangingPunct="1">
              <a:spcBef>
                <a:spcPts val="6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Char char="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339725" algn="l" defTabSz="914400" rtl="0" eaLnBrk="1" latinLnBrk="0" hangingPunct="1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SzPct val="90000"/>
              <a:buFont typeface="Wingdings" pitchFamily="2" charset="2"/>
              <a:buChar char="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939925" indent="-331788" algn="l" defTabSz="914400" rtl="0" eaLnBrk="1" latinLnBrk="0" hangingPunct="1">
              <a:spcBef>
                <a:spcPts val="6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Char char="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90763" indent="-344488" algn="l" defTabSz="914400" rtl="0" eaLnBrk="1" latinLnBrk="0" hangingPunct="1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SzPct val="90000"/>
              <a:buFont typeface="Wingdings" pitchFamily="2" charset="2"/>
              <a:buChar char=""/>
              <a:defRPr lang="en-US" sz="180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625725" indent="-344488" algn="l" defTabSz="914400" rtl="0" eaLnBrk="1" latinLnBrk="0" hangingPunct="1">
              <a:spcBef>
                <a:spcPts val="6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Char char=""/>
              <a:defRPr lang="en-US" sz="180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970213" indent="-344488" algn="l" defTabSz="914400" rtl="0" eaLnBrk="1" latinLnBrk="0" hangingPunct="1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SzPct val="90000"/>
              <a:buFont typeface="Wingdings" pitchFamily="2" charset="2"/>
              <a:buChar char=""/>
              <a:defRPr lang="en-US" sz="180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313113" indent="-344488" algn="l" defTabSz="914400" rtl="0" eaLnBrk="1" latinLnBrk="0" hangingPunct="1">
              <a:spcBef>
                <a:spcPts val="6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Char char=""/>
              <a:defRPr 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chemeClr val="tx1"/>
                </a:solidFill>
              </a:rPr>
              <a:t>References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7F4BAFD-2E76-4ABD-8010-F76016C90307}"/>
              </a:ext>
            </a:extLst>
          </p:cNvPr>
          <p:cNvSpPr txBox="1">
            <a:spLocks/>
          </p:cNvSpPr>
          <p:nvPr/>
        </p:nvSpPr>
        <p:spPr>
          <a:xfrm>
            <a:off x="430669" y="1114339"/>
            <a:ext cx="8229600" cy="3775604"/>
          </a:xfrm>
          <a:prstGeom prst="rect">
            <a:avLst/>
          </a:prstGeom>
        </p:spPr>
        <p:txBody>
          <a:bodyPr/>
          <a:lstStyle>
            <a:lvl1pPr marL="454025" indent="-454025" algn="l" defTabSz="914400" rtl="0" eaLnBrk="1" latinLnBrk="0" hangingPunct="1">
              <a:spcBef>
                <a:spcPts val="20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Char char="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400" indent="-457200" algn="l" defTabSz="914400" rtl="0" eaLnBrk="1" latinLnBrk="0" hangingPunct="1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SzPct val="90000"/>
              <a:buFont typeface="Wingdings" pitchFamily="2" charset="2"/>
              <a:buChar char=""/>
              <a:defRPr sz="2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60475" indent="-346075" algn="l" defTabSz="914400" rtl="0" eaLnBrk="1" latinLnBrk="0" hangingPunct="1">
              <a:spcBef>
                <a:spcPts val="6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Char char="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339725" algn="l" defTabSz="914400" rtl="0" eaLnBrk="1" latinLnBrk="0" hangingPunct="1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SzPct val="90000"/>
              <a:buFont typeface="Wingdings" pitchFamily="2" charset="2"/>
              <a:buChar char="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939925" indent="-331788" algn="l" defTabSz="914400" rtl="0" eaLnBrk="1" latinLnBrk="0" hangingPunct="1">
              <a:spcBef>
                <a:spcPts val="6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Char char="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90763" indent="-344488" algn="l" defTabSz="914400" rtl="0" eaLnBrk="1" latinLnBrk="0" hangingPunct="1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SzPct val="90000"/>
              <a:buFont typeface="Wingdings" pitchFamily="2" charset="2"/>
              <a:buChar char=""/>
              <a:defRPr lang="en-US" sz="180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625725" indent="-344488" algn="l" defTabSz="914400" rtl="0" eaLnBrk="1" latinLnBrk="0" hangingPunct="1">
              <a:spcBef>
                <a:spcPts val="6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Char char=""/>
              <a:defRPr lang="en-US" sz="180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970213" indent="-344488" algn="l" defTabSz="914400" rtl="0" eaLnBrk="1" latinLnBrk="0" hangingPunct="1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SzPct val="90000"/>
              <a:buFont typeface="Wingdings" pitchFamily="2" charset="2"/>
              <a:buChar char=""/>
              <a:defRPr lang="en-US" sz="180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313113" indent="-344488" algn="l" defTabSz="914400" rtl="0" eaLnBrk="1" latinLnBrk="0" hangingPunct="1">
              <a:spcBef>
                <a:spcPts val="6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Char char=""/>
              <a:defRPr 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q"/>
            </a:pPr>
            <a:r>
              <a:rPr lang="en-US" dirty="0"/>
              <a:t>Operating Systems Concept</a:t>
            </a:r>
          </a:p>
          <a:p>
            <a:pPr lvl="1">
              <a:buFont typeface="Wingdings" pitchFamily="2" charset="2"/>
              <a:buChar char="q"/>
            </a:pPr>
            <a:r>
              <a:rPr lang="en-US" dirty="0"/>
              <a:t>Written by Galvin and </a:t>
            </a:r>
            <a:r>
              <a:rPr lang="en-US" dirty="0" err="1"/>
              <a:t>Silberschatz</a:t>
            </a:r>
            <a:endParaRPr lang="en-US" dirty="0"/>
          </a:p>
          <a:p>
            <a:pPr lvl="1">
              <a:buFont typeface="Wingdings" pitchFamily="2" charset="2"/>
              <a:buChar char="q"/>
            </a:pPr>
            <a:r>
              <a:rPr lang="en-US" dirty="0"/>
              <a:t>Edition: 9</a:t>
            </a:r>
            <a:r>
              <a:rPr lang="en-US" baseline="30000" dirty="0"/>
              <a:t>th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24969828"/>
      </p:ext>
    </p:extLst>
  </p:cSld>
  <p:clrMapOvr>
    <a:masterClrMapping/>
  </p:clrMapOvr>
</p:sld>
</file>

<file path=ppt/theme/theme1.xml><?xml version="1.0" encoding="utf-8"?>
<a:theme xmlns:a="http://schemas.openxmlformats.org/drawingml/2006/main" name="Spectrum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Spectrum">
      <a:majorFont>
        <a:latin typeface="Corbel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Calibri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Spectrum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70000"/>
                <a:satMod val="150000"/>
              </a:schemeClr>
            </a:gs>
            <a:gs pos="100000">
              <a:schemeClr val="phClr">
                <a:tint val="9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95000"/>
                <a:shade val="70000"/>
                <a:satMod val="150000"/>
              </a:schemeClr>
            </a:gs>
            <a:gs pos="100000">
              <a:schemeClr val="phClr">
                <a:tint val="100000"/>
                <a:shade val="100000"/>
                <a:satMod val="150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6600000" sx="101000" sy="101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50800" dir="5400000" sx="105000" sy="105000" algn="ct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4800000"/>
            </a:lightRig>
          </a:scene3d>
          <a:sp3d prstMaterial="matte">
            <a:bevelT w="63500" h="50800" prst="angl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Spectrum.thmx</Template>
  <TotalTime>206</TotalTime>
  <Words>1384</Words>
  <Application>Microsoft Office PowerPoint</Application>
  <PresentationFormat>On-screen Show (4:3)</PresentationFormat>
  <Paragraphs>211</Paragraphs>
  <Slides>24</Slides>
  <Notes>20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4" baseType="lpstr">
      <vt:lpstr>Arial</vt:lpstr>
      <vt:lpstr>Calibri</vt:lpstr>
      <vt:lpstr>Corbel</vt:lpstr>
      <vt:lpstr>Lucida Grande</vt:lpstr>
      <vt:lpstr>Monotype Sorts</vt:lpstr>
      <vt:lpstr>Times New Roman</vt:lpstr>
      <vt:lpstr>Verdana</vt:lpstr>
      <vt:lpstr>Wingdings</vt:lpstr>
      <vt:lpstr>Spectrum</vt:lpstr>
      <vt:lpstr>Equation</vt:lpstr>
      <vt:lpstr>CPU Scheduling</vt:lpstr>
      <vt:lpstr>Lecture Outline</vt:lpstr>
      <vt:lpstr>Basic Concepts</vt:lpstr>
      <vt:lpstr>Histogram of CPU-burst Times</vt:lpstr>
      <vt:lpstr>CPU Scheduler</vt:lpstr>
      <vt:lpstr>Scheduling Criteria</vt:lpstr>
      <vt:lpstr>Scheduling Algorithm Optimization Criteria</vt:lpstr>
      <vt:lpstr>First- Come, First-Served (FCFS) Scheduling</vt:lpstr>
      <vt:lpstr>FCFS Scheduling (cont’d)</vt:lpstr>
      <vt:lpstr>Shortest-Job-First (SJF) Scheduling</vt:lpstr>
      <vt:lpstr>Example of SJF</vt:lpstr>
      <vt:lpstr>Determining Length of Next CPU Burst</vt:lpstr>
      <vt:lpstr>Prediction of the Length of the Next CPU Burst</vt:lpstr>
      <vt:lpstr>Examples of Exponential Averaging</vt:lpstr>
      <vt:lpstr>Example of Shortest-remaining-time-first</vt:lpstr>
      <vt:lpstr>Round Robin (RR)</vt:lpstr>
      <vt:lpstr>Example of RR with Time Quantum = 4</vt:lpstr>
      <vt:lpstr>Time Quantum and Context Switch Time</vt:lpstr>
      <vt:lpstr>Turnaround Time Varies With The Time Quantum</vt:lpstr>
      <vt:lpstr>Priority Scheduling</vt:lpstr>
      <vt:lpstr>Example of Priority Scheduling</vt:lpstr>
      <vt:lpstr>Priority Scheduling w/ Round-Robin</vt:lpstr>
      <vt:lpstr>PowerPoint Presentation</vt:lpstr>
      <vt:lpstr>PowerPoint Presentation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Thesis Title</dc:title>
  <dc:creator>Mahbubul Syeed</dc:creator>
  <cp:lastModifiedBy>SYEDA ANIKA TASNIM</cp:lastModifiedBy>
  <cp:revision>21</cp:revision>
  <dcterms:created xsi:type="dcterms:W3CDTF">2018-12-10T17:20:29Z</dcterms:created>
  <dcterms:modified xsi:type="dcterms:W3CDTF">2020-10-31T03:15:48Z</dcterms:modified>
</cp:coreProperties>
</file>