
<file path=[Content_Types].xml><?xml version="1.0" encoding="utf-8"?>
<Types xmlns="http://schemas.openxmlformats.org/package/2006/content-types">
  <Default Extension="bin" ContentType="image/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Lst>
  <p:notesMasterIdLst>
    <p:notesMasterId r:id="rId5"/>
  </p:notesMasterIdLst>
  <p:handoutMasterIdLst>
    <p:handoutMasterId r:id="rId6"/>
  </p:handoutMasterIdLst>
  <p:sldIdLst>
    <p:sldId id="256" r:id="rId4"/>
  </p:sldIdLst>
  <p:sldSz cx="29260800" cy="16459200"/>
  <p:notesSz cx="6858000" cy="9144000"/>
  <p:defaultTextStyle>
    <a:defPPr>
      <a:defRPr lang="en-US"/>
    </a:defPPr>
    <a:lvl1pPr marL="0" algn="l" defTabSz="2508250" rtl="0" eaLnBrk="1" latinLnBrk="0" hangingPunct="1">
      <a:defRPr sz="4900" kern="1200">
        <a:solidFill>
          <a:schemeClr val="tx1"/>
        </a:solidFill>
        <a:latin typeface="+mn-lt"/>
        <a:ea typeface="+mn-ea"/>
        <a:cs typeface="+mn-cs"/>
      </a:defRPr>
    </a:lvl1pPr>
    <a:lvl2pPr marL="1254125" algn="l" defTabSz="2508250" rtl="0" eaLnBrk="1" latinLnBrk="0" hangingPunct="1">
      <a:defRPr sz="4900" kern="1200">
        <a:solidFill>
          <a:schemeClr val="tx1"/>
        </a:solidFill>
        <a:latin typeface="+mn-lt"/>
        <a:ea typeface="+mn-ea"/>
        <a:cs typeface="+mn-cs"/>
      </a:defRPr>
    </a:lvl2pPr>
    <a:lvl3pPr marL="2508250" algn="l" defTabSz="2508250" rtl="0" eaLnBrk="1" latinLnBrk="0" hangingPunct="1">
      <a:defRPr sz="4900" kern="1200">
        <a:solidFill>
          <a:schemeClr val="tx1"/>
        </a:solidFill>
        <a:latin typeface="+mn-lt"/>
        <a:ea typeface="+mn-ea"/>
        <a:cs typeface="+mn-cs"/>
      </a:defRPr>
    </a:lvl3pPr>
    <a:lvl4pPr marL="3761740" algn="l" defTabSz="2508250" rtl="0" eaLnBrk="1" latinLnBrk="0" hangingPunct="1">
      <a:defRPr sz="4900" kern="1200">
        <a:solidFill>
          <a:schemeClr val="tx1"/>
        </a:solidFill>
        <a:latin typeface="+mn-lt"/>
        <a:ea typeface="+mn-ea"/>
        <a:cs typeface="+mn-cs"/>
      </a:defRPr>
    </a:lvl4pPr>
    <a:lvl5pPr marL="5015865" algn="l" defTabSz="2508250" rtl="0" eaLnBrk="1" latinLnBrk="0" hangingPunct="1">
      <a:defRPr sz="4900" kern="1200">
        <a:solidFill>
          <a:schemeClr val="tx1"/>
        </a:solidFill>
        <a:latin typeface="+mn-lt"/>
        <a:ea typeface="+mn-ea"/>
        <a:cs typeface="+mn-cs"/>
      </a:defRPr>
    </a:lvl5pPr>
    <a:lvl6pPr marL="6269990" algn="l" defTabSz="2508250" rtl="0" eaLnBrk="1" latinLnBrk="0" hangingPunct="1">
      <a:defRPr sz="4900" kern="1200">
        <a:solidFill>
          <a:schemeClr val="tx1"/>
        </a:solidFill>
        <a:latin typeface="+mn-lt"/>
        <a:ea typeface="+mn-ea"/>
        <a:cs typeface="+mn-cs"/>
      </a:defRPr>
    </a:lvl6pPr>
    <a:lvl7pPr marL="7524115" algn="l" defTabSz="2508250" rtl="0" eaLnBrk="1" latinLnBrk="0" hangingPunct="1">
      <a:defRPr sz="4900" kern="1200">
        <a:solidFill>
          <a:schemeClr val="tx1"/>
        </a:solidFill>
        <a:latin typeface="+mn-lt"/>
        <a:ea typeface="+mn-ea"/>
        <a:cs typeface="+mn-cs"/>
      </a:defRPr>
    </a:lvl7pPr>
    <a:lvl8pPr marL="8777605" algn="l" defTabSz="2508250" rtl="0" eaLnBrk="1" latinLnBrk="0" hangingPunct="1">
      <a:defRPr sz="4900" kern="1200">
        <a:solidFill>
          <a:schemeClr val="tx1"/>
        </a:solidFill>
        <a:latin typeface="+mn-lt"/>
        <a:ea typeface="+mn-ea"/>
        <a:cs typeface="+mn-cs"/>
      </a:defRPr>
    </a:lvl8pPr>
    <a:lvl9pPr marL="10031730" algn="l" defTabSz="2508250" rtl="0" eaLnBrk="1" latinLnBrk="0" hangingPunct="1">
      <a:defRPr sz="4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51" userDrawn="1">
          <p15:clr>
            <a:srgbClr val="A4A3A4"/>
          </p15:clr>
        </p15:guide>
        <p15:guide id="2" orient="horz" pos="146" userDrawn="1">
          <p15:clr>
            <a:srgbClr val="A4A3A4"/>
          </p15:clr>
        </p15:guide>
        <p15:guide id="3" orient="horz" pos="10080" userDrawn="1">
          <p15:clr>
            <a:srgbClr val="A4A3A4"/>
          </p15:clr>
        </p15:guide>
        <p15:guide id="4" orient="horz" userDrawn="1">
          <p15:clr>
            <a:srgbClr val="A4A3A4"/>
          </p15:clr>
        </p15:guide>
        <p15:guide id="5" pos="383" userDrawn="1">
          <p15:clr>
            <a:srgbClr val="A4A3A4"/>
          </p15:clr>
        </p15:guide>
        <p15:guide id="6" pos="1806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FFD"/>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82" autoAdjust="0"/>
    <p:restoredTop sz="94706" autoAdjust="0"/>
  </p:normalViewPr>
  <p:slideViewPr>
    <p:cSldViewPr snapToGrid="0" snapToObjects="1" showGuides="1">
      <p:cViewPr varScale="1">
        <p:scale>
          <a:sx n="47" d="100"/>
          <a:sy n="47" d="100"/>
        </p:scale>
        <p:origin x="-246" y="180"/>
      </p:cViewPr>
      <p:guideLst>
        <p:guide orient="horz" pos="1651"/>
        <p:guide orient="horz" pos="146"/>
        <p:guide orient="horz" pos="10080"/>
        <p:guide orient="horz"/>
        <p:guide pos="383"/>
        <p:guide pos="1806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5" d="100"/>
          <a:sy n="75" d="100"/>
        </p:scale>
        <p:origin x="2268"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commentAuthors" Target="commentAuthor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7B717E-17DC-4276-BCDC-C73550588E55}"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t>2/27/2026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2508250" rtl="0" eaLnBrk="1" latinLnBrk="0" hangingPunct="1">
      <a:defRPr sz="3300" kern="1200">
        <a:solidFill>
          <a:schemeClr val="tx1"/>
        </a:solidFill>
        <a:latin typeface="+mn-lt"/>
        <a:ea typeface="+mn-ea"/>
        <a:cs typeface="+mn-cs"/>
      </a:defRPr>
    </a:lvl1pPr>
    <a:lvl2pPr marL="1254125" algn="l" defTabSz="2508250" rtl="0" eaLnBrk="1" latinLnBrk="0" hangingPunct="1">
      <a:defRPr sz="3300" kern="1200">
        <a:solidFill>
          <a:schemeClr val="tx1"/>
        </a:solidFill>
        <a:latin typeface="+mn-lt"/>
        <a:ea typeface="+mn-ea"/>
        <a:cs typeface="+mn-cs"/>
      </a:defRPr>
    </a:lvl2pPr>
    <a:lvl3pPr marL="2508250" algn="l" defTabSz="2508250" rtl="0" eaLnBrk="1" latinLnBrk="0" hangingPunct="1">
      <a:defRPr sz="3300" kern="1200">
        <a:solidFill>
          <a:schemeClr val="tx1"/>
        </a:solidFill>
        <a:latin typeface="+mn-lt"/>
        <a:ea typeface="+mn-ea"/>
        <a:cs typeface="+mn-cs"/>
      </a:defRPr>
    </a:lvl3pPr>
    <a:lvl4pPr marL="3761740" algn="l" defTabSz="2508250" rtl="0" eaLnBrk="1" latinLnBrk="0" hangingPunct="1">
      <a:defRPr sz="3300" kern="1200">
        <a:solidFill>
          <a:schemeClr val="tx1"/>
        </a:solidFill>
        <a:latin typeface="+mn-lt"/>
        <a:ea typeface="+mn-ea"/>
        <a:cs typeface="+mn-cs"/>
      </a:defRPr>
    </a:lvl4pPr>
    <a:lvl5pPr marL="5015865" algn="l" defTabSz="2508250" rtl="0" eaLnBrk="1" latinLnBrk="0" hangingPunct="1">
      <a:defRPr sz="3300" kern="1200">
        <a:solidFill>
          <a:schemeClr val="tx1"/>
        </a:solidFill>
        <a:latin typeface="+mn-lt"/>
        <a:ea typeface="+mn-ea"/>
        <a:cs typeface="+mn-cs"/>
      </a:defRPr>
    </a:lvl5pPr>
    <a:lvl6pPr marL="6269990" algn="l" defTabSz="2508250" rtl="0" eaLnBrk="1" latinLnBrk="0" hangingPunct="1">
      <a:defRPr sz="3300" kern="1200">
        <a:solidFill>
          <a:schemeClr val="tx1"/>
        </a:solidFill>
        <a:latin typeface="+mn-lt"/>
        <a:ea typeface="+mn-ea"/>
        <a:cs typeface="+mn-cs"/>
      </a:defRPr>
    </a:lvl6pPr>
    <a:lvl7pPr marL="7524115" algn="l" defTabSz="2508250" rtl="0" eaLnBrk="1" latinLnBrk="0" hangingPunct="1">
      <a:defRPr sz="3300" kern="1200">
        <a:solidFill>
          <a:schemeClr val="tx1"/>
        </a:solidFill>
        <a:latin typeface="+mn-lt"/>
        <a:ea typeface="+mn-ea"/>
        <a:cs typeface="+mn-cs"/>
      </a:defRPr>
    </a:lvl7pPr>
    <a:lvl8pPr marL="8777605" algn="l" defTabSz="2508250" rtl="0" eaLnBrk="1" latinLnBrk="0" hangingPunct="1">
      <a:defRPr sz="3300" kern="1200">
        <a:solidFill>
          <a:schemeClr val="tx1"/>
        </a:solidFill>
        <a:latin typeface="+mn-lt"/>
        <a:ea typeface="+mn-ea"/>
        <a:cs typeface="+mn-cs"/>
      </a:defRPr>
    </a:lvl8pPr>
    <a:lvl9pPr marL="10031730" algn="l" defTabSz="2508250" rtl="0" eaLnBrk="1" latinLnBrk="0" hangingPunct="1">
      <a:defRPr sz="3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02790" y="3063162"/>
            <a:ext cx="6704542"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14892" y="2638448"/>
            <a:ext cx="6699250" cy="450228"/>
          </a:xfrm>
          <a:prstGeom prst="rect">
            <a:avLst/>
          </a:prstGeom>
          <a:noFill/>
        </p:spPr>
        <p:txBody>
          <a:bodyPr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14892" y="7258044"/>
            <a:ext cx="6700308"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7724777" y="3063162"/>
            <a:ext cx="6699249"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7724776" y="2638448"/>
            <a:ext cx="6699250" cy="450228"/>
          </a:xfrm>
          <a:prstGeom prst="rect">
            <a:avLst/>
          </a:prstGeom>
          <a:noFill/>
        </p:spPr>
        <p:txBody>
          <a:bodyPr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14838893" y="3063162"/>
            <a:ext cx="6699249"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4833600" y="2638448"/>
            <a:ext cx="6705600" cy="450228"/>
          </a:xfrm>
          <a:prstGeom prst="rect">
            <a:avLst/>
          </a:prstGeom>
          <a:noFill/>
        </p:spPr>
        <p:txBody>
          <a:bodyPr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21947716" y="2638448"/>
            <a:ext cx="6698012"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21947716" y="3063162"/>
            <a:ext cx="6698012"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21947716" y="7288156"/>
            <a:ext cx="6698012"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21946040" y="7749541"/>
            <a:ext cx="6701366"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21947716" y="12991488"/>
            <a:ext cx="6698012"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21946040" y="13432553"/>
            <a:ext cx="6701366"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02790" y="7699296"/>
            <a:ext cx="6704542"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3906520" y="1078170"/>
            <a:ext cx="21447761" cy="598230"/>
          </a:xfrm>
          <a:prstGeom prst="rect">
            <a:avLst/>
          </a:prstGeom>
        </p:spPr>
        <p:txBody>
          <a:bodyPr>
            <a:normAutofit/>
          </a:bodyPr>
          <a:lstStyle>
            <a:lvl1pPr marL="0" indent="0" algn="ctr">
              <a:buFontTx/>
              <a:buNone/>
              <a:defRPr sz="3840">
                <a:solidFill>
                  <a:schemeClr val="accent5">
                    <a:lumMod val="50000"/>
                  </a:schemeClr>
                </a:solidFill>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authors</a:t>
            </a:r>
          </a:p>
        </p:txBody>
      </p:sp>
      <p:sp>
        <p:nvSpPr>
          <p:cNvPr id="77" name="Text Placeholder 76"/>
          <p:cNvSpPr>
            <a:spLocks noGrp="1"/>
          </p:cNvSpPr>
          <p:nvPr>
            <p:ph type="body" sz="quarter" idx="184" hasCustomPrompt="1"/>
          </p:nvPr>
        </p:nvSpPr>
        <p:spPr>
          <a:xfrm>
            <a:off x="3906520" y="1676400"/>
            <a:ext cx="21447761" cy="634555"/>
          </a:xfrm>
          <a:prstGeom prst="rect">
            <a:avLst/>
          </a:prstGeom>
        </p:spPr>
        <p:txBody>
          <a:bodyPr>
            <a:normAutofit/>
          </a:bodyPr>
          <a:lstStyle>
            <a:lvl1pPr marL="0" indent="0" algn="ctr">
              <a:buFontTx/>
              <a:buNone/>
              <a:defRPr sz="2985">
                <a:solidFill>
                  <a:schemeClr val="accent5">
                    <a:lumMod val="50000"/>
                  </a:schemeClr>
                </a:solidFill>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affiliations</a:t>
            </a:r>
          </a:p>
        </p:txBody>
      </p:sp>
      <p:sp>
        <p:nvSpPr>
          <p:cNvPr id="78" name="Text Placeholder 76"/>
          <p:cNvSpPr>
            <a:spLocks noGrp="1"/>
          </p:cNvSpPr>
          <p:nvPr>
            <p:ph type="body" sz="quarter" idx="185" hasCustomPrompt="1"/>
          </p:nvPr>
        </p:nvSpPr>
        <p:spPr>
          <a:xfrm>
            <a:off x="3906520" y="232386"/>
            <a:ext cx="21447761" cy="834414"/>
          </a:xfrm>
          <a:prstGeom prst="rect">
            <a:avLst/>
          </a:prstGeom>
        </p:spPr>
        <p:txBody>
          <a:bodyPr>
            <a:normAutofit/>
          </a:bodyPr>
          <a:lstStyle>
            <a:lvl1pPr marL="0" indent="0" algn="ctr">
              <a:buFontTx/>
              <a:buNone/>
              <a:defRPr sz="5120" b="1">
                <a:solidFill>
                  <a:schemeClr val="accent5">
                    <a:lumMod val="50000"/>
                  </a:schemeClr>
                </a:solidFill>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02791" y="3063162"/>
            <a:ext cx="9060851"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14892" y="2622097"/>
            <a:ext cx="9048751"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614892" y="9035725"/>
            <a:ext cx="9061909"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20" name="Text Placeholder 5"/>
          <p:cNvSpPr>
            <a:spLocks noGrp="1"/>
          </p:cNvSpPr>
          <p:nvPr>
            <p:ph type="body" sz="quarter" idx="20" hasCustomPrompt="1"/>
          </p:nvPr>
        </p:nvSpPr>
        <p:spPr>
          <a:xfrm>
            <a:off x="628053" y="8610714"/>
            <a:ext cx="9048750"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10102850" y="10733347"/>
            <a:ext cx="9047690"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0102850" y="10275931"/>
            <a:ext cx="9047690"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MATERIALS &amp; METHODS</a:t>
            </a:r>
          </a:p>
        </p:txBody>
      </p:sp>
      <p:sp>
        <p:nvSpPr>
          <p:cNvPr id="23" name="Text Placeholder 3"/>
          <p:cNvSpPr>
            <a:spLocks noGrp="1"/>
          </p:cNvSpPr>
          <p:nvPr>
            <p:ph type="body" sz="quarter" idx="23" hasCustomPrompt="1"/>
          </p:nvPr>
        </p:nvSpPr>
        <p:spPr>
          <a:xfrm>
            <a:off x="10108143" y="3087451"/>
            <a:ext cx="9047690"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0102850" y="2622097"/>
            <a:ext cx="9052983"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19597159" y="2622097"/>
            <a:ext cx="9050686"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19597159" y="3063162"/>
            <a:ext cx="9050686"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9597159" y="8594660"/>
            <a:ext cx="9050686"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19593805" y="9056045"/>
            <a:ext cx="9054041"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9597159" y="12828928"/>
            <a:ext cx="9050686"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19597160" y="13290313"/>
            <a:ext cx="9054041"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Type in or paste your text here</a:t>
            </a:r>
          </a:p>
        </p:txBody>
      </p:sp>
      <p:sp>
        <p:nvSpPr>
          <p:cNvPr id="72" name="Text Placeholder 76"/>
          <p:cNvSpPr>
            <a:spLocks noGrp="1"/>
          </p:cNvSpPr>
          <p:nvPr>
            <p:ph type="body" sz="quarter" idx="150" hasCustomPrompt="1"/>
          </p:nvPr>
        </p:nvSpPr>
        <p:spPr>
          <a:xfrm>
            <a:off x="3906520" y="1078170"/>
            <a:ext cx="21447761" cy="598230"/>
          </a:xfrm>
          <a:prstGeom prst="rect">
            <a:avLst/>
          </a:prstGeom>
        </p:spPr>
        <p:txBody>
          <a:bodyPr>
            <a:normAutofit/>
          </a:bodyPr>
          <a:lstStyle>
            <a:lvl1pPr marL="0" indent="0" algn="ctr">
              <a:buFontTx/>
              <a:buNone/>
              <a:defRPr sz="3840">
                <a:solidFill>
                  <a:schemeClr val="accent5">
                    <a:lumMod val="50000"/>
                  </a:schemeClr>
                </a:solidFill>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authors</a:t>
            </a:r>
          </a:p>
        </p:txBody>
      </p:sp>
      <p:sp>
        <p:nvSpPr>
          <p:cNvPr id="75" name="Text Placeholder 76"/>
          <p:cNvSpPr>
            <a:spLocks noGrp="1"/>
          </p:cNvSpPr>
          <p:nvPr>
            <p:ph type="body" sz="quarter" idx="184" hasCustomPrompt="1"/>
          </p:nvPr>
        </p:nvSpPr>
        <p:spPr>
          <a:xfrm>
            <a:off x="3906520" y="1676400"/>
            <a:ext cx="21447761" cy="634555"/>
          </a:xfrm>
          <a:prstGeom prst="rect">
            <a:avLst/>
          </a:prstGeom>
        </p:spPr>
        <p:txBody>
          <a:bodyPr>
            <a:normAutofit/>
          </a:bodyPr>
          <a:lstStyle>
            <a:lvl1pPr marL="0" indent="0" algn="ctr">
              <a:buFontTx/>
              <a:buNone/>
              <a:defRPr sz="2985">
                <a:solidFill>
                  <a:schemeClr val="accent5">
                    <a:lumMod val="50000"/>
                  </a:schemeClr>
                </a:solidFill>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affiliations</a:t>
            </a:r>
          </a:p>
        </p:txBody>
      </p:sp>
      <p:sp>
        <p:nvSpPr>
          <p:cNvPr id="77" name="Text Placeholder 76"/>
          <p:cNvSpPr>
            <a:spLocks noGrp="1"/>
          </p:cNvSpPr>
          <p:nvPr>
            <p:ph type="body" sz="quarter" idx="185" hasCustomPrompt="1"/>
          </p:nvPr>
        </p:nvSpPr>
        <p:spPr>
          <a:xfrm>
            <a:off x="3906520" y="232386"/>
            <a:ext cx="21447761" cy="834414"/>
          </a:xfrm>
          <a:prstGeom prst="rect">
            <a:avLst/>
          </a:prstGeom>
        </p:spPr>
        <p:txBody>
          <a:bodyPr>
            <a:normAutofit/>
          </a:bodyPr>
          <a:lstStyle>
            <a:lvl1pPr marL="0" indent="0" algn="ctr">
              <a:buFontTx/>
              <a:buNone/>
              <a:defRPr sz="5120" b="1">
                <a:solidFill>
                  <a:schemeClr val="accent5">
                    <a:lumMod val="50000"/>
                  </a:schemeClr>
                </a:solidFill>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06195" y="3063162"/>
            <a:ext cx="6704542"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608842" y="2622097"/>
            <a:ext cx="6699250" cy="450228"/>
          </a:xfrm>
          <a:prstGeom prst="rect">
            <a:avLst/>
          </a:prstGeom>
          <a:noFill/>
        </p:spPr>
        <p:txBody>
          <a:bodyPr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605666" y="7540815"/>
            <a:ext cx="6705600"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608313" y="7095484"/>
            <a:ext cx="6700308"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7724776" y="3079513"/>
            <a:ext cx="13813365"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7724776" y="2622097"/>
            <a:ext cx="13813366"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7724776" y="10987985"/>
            <a:ext cx="13813366"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7724776" y="10526600"/>
            <a:ext cx="13813366"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1973955" y="2622097"/>
            <a:ext cx="6698012"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1973955" y="3083482"/>
            <a:ext cx="6698012"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1973955" y="7125596"/>
            <a:ext cx="6698012"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1972279" y="7586981"/>
            <a:ext cx="6701366"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1973955" y="12828928"/>
            <a:ext cx="6698012" cy="450228"/>
          </a:xfrm>
          <a:prstGeom prst="rect">
            <a:avLst/>
          </a:prstGeom>
          <a:noFill/>
        </p:spPr>
        <p:txBody>
          <a:bodyPr wrap="square" lIns="52249" tIns="52249" rIns="52249" bIns="52249" anchor="ctr" anchorCtr="0">
            <a:spAutoFit/>
          </a:bodyPr>
          <a:lstStyle>
            <a:lvl1pPr marL="0" indent="0" algn="ctr">
              <a:buNone/>
              <a:defRPr sz="224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1972279" y="13290313"/>
            <a:ext cx="6701366" cy="493538"/>
          </a:xfrm>
          <a:prstGeom prst="rect">
            <a:avLst/>
          </a:prstGeom>
        </p:spPr>
        <p:txBody>
          <a:bodyPr wrap="square" lIns="130622" tIns="130622" rIns="130622" bIns="130622">
            <a:spAutoFit/>
          </a:bodyPr>
          <a:lstStyle>
            <a:lvl1pPr marL="0" indent="0">
              <a:buNone/>
              <a:defRPr sz="1495">
                <a:solidFill>
                  <a:schemeClr val="accent5">
                    <a:lumMod val="50000"/>
                  </a:schemeClr>
                </a:solidFill>
                <a:latin typeface="Times New Roman" panose="02020603050405020304" pitchFamily="18" charset="0"/>
                <a:cs typeface="Times New Roman" panose="02020603050405020304" pitchFamily="18" charset="0"/>
              </a:defRPr>
            </a:lvl1pPr>
            <a:lvl2pPr marL="905510" indent="-348615">
              <a:defRPr sz="1495">
                <a:latin typeface="Trebuchet MS" panose="020B0603020202020204" pitchFamily="34" charset="0"/>
              </a:defRPr>
            </a:lvl2pPr>
            <a:lvl3pPr marL="1254125" indent="-348615">
              <a:defRPr sz="1495">
                <a:latin typeface="Trebuchet MS" panose="020B0603020202020204" pitchFamily="34" charset="0"/>
              </a:defRPr>
            </a:lvl3pPr>
            <a:lvl4pPr marL="1637030" indent="-382905">
              <a:defRPr sz="1495">
                <a:latin typeface="Trebuchet MS" panose="020B0603020202020204" pitchFamily="34" charset="0"/>
              </a:defRPr>
            </a:lvl4pPr>
            <a:lvl5pPr marL="1915795" indent="-278765">
              <a:defRPr sz="1495">
                <a:latin typeface="Trebuchet MS" panose="020B0603020202020204" pitchFamily="34" charset="0"/>
              </a:defRPr>
            </a:lvl5pPr>
          </a:lstStyle>
          <a:p>
            <a:pPr lvl="0"/>
            <a:r>
              <a:rPr lang="en-US" dirty="0"/>
              <a:t>Enter your text here</a:t>
            </a:r>
          </a:p>
        </p:txBody>
      </p:sp>
      <p:sp>
        <p:nvSpPr>
          <p:cNvPr id="83" name="Text Placeholder 76"/>
          <p:cNvSpPr>
            <a:spLocks noGrp="1"/>
          </p:cNvSpPr>
          <p:nvPr>
            <p:ph type="body" sz="quarter" idx="150" hasCustomPrompt="1"/>
          </p:nvPr>
        </p:nvSpPr>
        <p:spPr>
          <a:xfrm>
            <a:off x="3906520" y="1078170"/>
            <a:ext cx="21447761" cy="598230"/>
          </a:xfrm>
          <a:prstGeom prst="rect">
            <a:avLst/>
          </a:prstGeom>
        </p:spPr>
        <p:txBody>
          <a:bodyPr>
            <a:normAutofit/>
          </a:bodyPr>
          <a:lstStyle>
            <a:lvl1pPr marL="0" indent="0" algn="ctr">
              <a:buFontTx/>
              <a:buNone/>
              <a:defRPr sz="3840">
                <a:solidFill>
                  <a:schemeClr val="accent5">
                    <a:lumMod val="50000"/>
                  </a:schemeClr>
                </a:solidFill>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authors</a:t>
            </a:r>
          </a:p>
        </p:txBody>
      </p:sp>
      <p:sp>
        <p:nvSpPr>
          <p:cNvPr id="84" name="Text Placeholder 76"/>
          <p:cNvSpPr>
            <a:spLocks noGrp="1"/>
          </p:cNvSpPr>
          <p:nvPr>
            <p:ph type="body" sz="quarter" idx="184" hasCustomPrompt="1"/>
          </p:nvPr>
        </p:nvSpPr>
        <p:spPr>
          <a:xfrm>
            <a:off x="3906520" y="1676400"/>
            <a:ext cx="21447761" cy="634555"/>
          </a:xfrm>
          <a:prstGeom prst="rect">
            <a:avLst/>
          </a:prstGeom>
        </p:spPr>
        <p:txBody>
          <a:bodyPr>
            <a:normAutofit/>
          </a:bodyPr>
          <a:lstStyle>
            <a:lvl1pPr marL="0" indent="0" algn="ctr">
              <a:buFontTx/>
              <a:buNone/>
              <a:defRPr sz="2985">
                <a:solidFill>
                  <a:schemeClr val="accent5">
                    <a:lumMod val="50000"/>
                  </a:schemeClr>
                </a:solidFill>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affiliations</a:t>
            </a:r>
          </a:p>
        </p:txBody>
      </p:sp>
      <p:sp>
        <p:nvSpPr>
          <p:cNvPr id="85" name="Text Placeholder 76"/>
          <p:cNvSpPr>
            <a:spLocks noGrp="1"/>
          </p:cNvSpPr>
          <p:nvPr>
            <p:ph type="body" sz="quarter" idx="185" hasCustomPrompt="1"/>
          </p:nvPr>
        </p:nvSpPr>
        <p:spPr>
          <a:xfrm>
            <a:off x="3906520" y="232386"/>
            <a:ext cx="21447761" cy="834414"/>
          </a:xfrm>
          <a:prstGeom prst="rect">
            <a:avLst/>
          </a:prstGeom>
        </p:spPr>
        <p:txBody>
          <a:bodyPr>
            <a:normAutofit/>
          </a:bodyPr>
          <a:lstStyle>
            <a:lvl1pPr marL="0" indent="0" algn="ctr">
              <a:buFontTx/>
              <a:buNone/>
              <a:defRPr sz="5120" b="1">
                <a:solidFill>
                  <a:schemeClr val="accent5">
                    <a:lumMod val="50000"/>
                  </a:schemeClr>
                </a:solidFill>
              </a:defRPr>
            </a:lvl1pPr>
            <a:lvl2pPr>
              <a:buFontTx/>
              <a:buNone/>
              <a:defRPr sz="7680"/>
            </a:lvl2pPr>
            <a:lvl3pPr>
              <a:buFontTx/>
              <a:buNone/>
              <a:defRPr sz="7680"/>
            </a:lvl3pPr>
            <a:lvl4pPr>
              <a:buFontTx/>
              <a:buNone/>
              <a:defRPr sz="7680"/>
            </a:lvl4pPr>
            <a:lvl5pPr>
              <a:buFontTx/>
              <a:buNone/>
              <a:defRPr sz="768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12" Type="http://schemas.openxmlformats.org/officeDocument/2006/relationships/image" Target="../media/image8.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hyperlink" Target="https://www.posterpresentations.com/research" TargetMode="External"/><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12" Type="http://schemas.openxmlformats.org/officeDocument/2006/relationships/image" Target="../media/image8.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hyperlink" Target="https://www.posterpresentations.com/research" TargetMode="External"/><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12"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4.png"/><Relationship Id="rId11" Type="http://schemas.openxmlformats.org/officeDocument/2006/relationships/hyperlink" Target="https://www.posterpresentations.com/research" TargetMode="External"/><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8" name="Rectangle 67"/>
          <p:cNvSpPr/>
          <p:nvPr userDrawn="1"/>
        </p:nvSpPr>
        <p:spPr>
          <a:xfrm rot="10800000">
            <a:off x="-2" y="15922872"/>
            <a:ext cx="29260801"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10" name="Text Box 14"/>
          <p:cNvSpPr txBox="1">
            <a:spLocks noChangeArrowheads="1"/>
          </p:cNvSpPr>
          <p:nvPr/>
        </p:nvSpPr>
        <p:spPr bwMode="auto">
          <a:xfrm>
            <a:off x="979595" y="16156941"/>
            <a:ext cx="1676400" cy="204085"/>
          </a:xfrm>
          <a:prstGeom prst="rect">
            <a:avLst/>
          </a:prstGeom>
          <a:noFill/>
          <a:ln w="9525">
            <a:noFill/>
            <a:miter lim="800000"/>
          </a:ln>
          <a:effectLst/>
        </p:spPr>
        <p:txBody>
          <a:bodyPr lIns="55627" tIns="27808" rIns="55627" bIns="27808">
            <a:spAutoFit/>
          </a:bodyPr>
          <a:lstStyle/>
          <a:p>
            <a:pPr eaLnBrk="0" hangingPunct="0">
              <a:lnSpc>
                <a:spcPct val="65000"/>
              </a:lnSpc>
              <a:spcBef>
                <a:spcPct val="50000"/>
              </a:spcBef>
              <a:defRPr/>
            </a:pPr>
            <a:r>
              <a:rPr lang="en-US" sz="320" b="1" dirty="0">
                <a:solidFill>
                  <a:schemeClr val="bg1">
                    <a:lumMod val="75000"/>
                  </a:schemeClr>
                </a:solidFill>
                <a:latin typeface="Arial" panose="020B0604020202020204" pitchFamily="34" charset="0"/>
              </a:rPr>
              <a:t>RESEARCH POSTER PRESENTATION DESIGN © 2019</a:t>
            </a:r>
          </a:p>
          <a:p>
            <a:pPr eaLnBrk="0" hangingPunct="0">
              <a:lnSpc>
                <a:spcPct val="65000"/>
              </a:lnSpc>
              <a:spcBef>
                <a:spcPct val="50000"/>
              </a:spcBef>
              <a:defRPr/>
            </a:pPr>
            <a:r>
              <a:rPr lang="en-US" sz="640" b="1" dirty="0">
                <a:solidFill>
                  <a:schemeClr val="bg1">
                    <a:lumMod val="75000"/>
                  </a:schemeClr>
                </a:solidFill>
                <a:latin typeface="Arial" panose="020B0604020202020204" pitchFamily="34" charset="0"/>
              </a:rPr>
              <a:t>www.PosterPresentations.com</a:t>
            </a:r>
          </a:p>
        </p:txBody>
      </p:sp>
      <p:sp>
        <p:nvSpPr>
          <p:cNvPr id="44" name="Rectangle 43"/>
          <p:cNvSpPr/>
          <p:nvPr userDrawn="1"/>
        </p:nvSpPr>
        <p:spPr>
          <a:xfrm>
            <a:off x="-1" y="-55064"/>
            <a:ext cx="29260801"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69" name="Rectangle 68"/>
          <p:cNvSpPr/>
          <p:nvPr userDrawn="1"/>
        </p:nvSpPr>
        <p:spPr>
          <a:xfrm>
            <a:off x="1" y="2212340"/>
            <a:ext cx="29260800" cy="176023"/>
          </a:xfrm>
          <a:prstGeom prst="rect">
            <a:avLst/>
          </a:prstGeom>
          <a:gradFill>
            <a:gsLst>
              <a:gs pos="100000">
                <a:srgbClr val="DAE9F6"/>
              </a:gs>
              <a:gs pos="0">
                <a:schemeClr val="accent1">
                  <a:tint val="66000"/>
                  <a:satMod val="160000"/>
                </a:schemeClr>
              </a:gs>
              <a:gs pos="5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70" name="Rounded Rectangle 69"/>
          <p:cNvSpPr/>
          <p:nvPr userDrawn="1"/>
        </p:nvSpPr>
        <p:spPr>
          <a:xfrm>
            <a:off x="623438" y="2649220"/>
            <a:ext cx="6697054" cy="13373100"/>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71" name="Rounded Rectangle 70"/>
          <p:cNvSpPr/>
          <p:nvPr userDrawn="1"/>
        </p:nvSpPr>
        <p:spPr>
          <a:xfrm>
            <a:off x="7718432" y="2649220"/>
            <a:ext cx="6697054" cy="13373100"/>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72" name="Rounded Rectangle 71"/>
          <p:cNvSpPr/>
          <p:nvPr userDrawn="1"/>
        </p:nvSpPr>
        <p:spPr>
          <a:xfrm>
            <a:off x="14837379" y="2649220"/>
            <a:ext cx="6697054" cy="13373100"/>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73" name="Rounded Rectangle 72"/>
          <p:cNvSpPr/>
          <p:nvPr userDrawn="1"/>
        </p:nvSpPr>
        <p:spPr>
          <a:xfrm>
            <a:off x="21950759" y="2649220"/>
            <a:ext cx="6697054" cy="13373100"/>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graphicFrame>
        <p:nvGraphicFramePr>
          <p:cNvPr id="13" name="Table 12"/>
          <p:cNvGraphicFramePr>
            <a:graphicFrameLocks noGrp="1"/>
          </p:cNvGraphicFramePr>
          <p:nvPr userDrawn="1"/>
        </p:nvGraphicFramePr>
        <p:xfrm>
          <a:off x="-5980711" y="48126"/>
          <a:ext cx="5621803" cy="16470768"/>
        </p:xfrm>
        <a:graphic>
          <a:graphicData uri="http://schemas.openxmlformats.org/drawingml/2006/table">
            <a:tbl>
              <a:tblPr firstRow="1" bandRow="1">
                <a:tableStyleId>{5C22544A-7EE6-4342-B048-85BDC9FD1C3A}</a:tableStyleId>
              </a:tblPr>
              <a:tblGrid>
                <a:gridCol w="2410585">
                  <a:extLst>
                    <a:ext uri="{9D8B030D-6E8A-4147-A177-3AD203B41FA5}">
                      <a16:colId xmlns:a16="http://schemas.microsoft.com/office/drawing/2014/main" val="20000"/>
                    </a:ext>
                  </a:extLst>
                </a:gridCol>
                <a:gridCol w="3211218">
                  <a:extLst>
                    <a:ext uri="{9D8B030D-6E8A-4147-A177-3AD203B41FA5}">
                      <a16:colId xmlns:a16="http://schemas.microsoft.com/office/drawing/2014/main" val="20001"/>
                    </a:ext>
                  </a:extLst>
                </a:gridCol>
              </a:tblGrid>
              <a:tr h="668723">
                <a:tc gridSpan="2">
                  <a:txBody>
                    <a:bodyPr/>
                    <a:lstStyle/>
                    <a:p>
                      <a:pPr marL="0" marR="0" indent="0" algn="ctr" defTabSz="4389120" rtl="0" eaLnBrk="1" fontAlgn="auto" latinLnBrk="0" hangingPunct="1">
                        <a:lnSpc>
                          <a:spcPct val="100000"/>
                        </a:lnSpc>
                        <a:spcBef>
                          <a:spcPts val="0"/>
                        </a:spcBef>
                        <a:spcAft>
                          <a:spcPts val="0"/>
                        </a:spcAft>
                        <a:buClrTx/>
                        <a:buSzTx/>
                        <a:buFontTx/>
                        <a:buNone/>
                        <a:defRPr/>
                      </a:pPr>
                      <a:r>
                        <a:rPr lang="en-US" sz="1900" b="0" spc="600" dirty="0">
                          <a:solidFill>
                            <a:srgbClr val="1F3A4E"/>
                          </a:solidFill>
                          <a:latin typeface="Arial Black" panose="020B0A04020102020204" pitchFamily="34" charset="0"/>
                        </a:rPr>
                        <a:t>QUICK START GUIDE</a:t>
                      </a:r>
                      <a:br>
                        <a:rPr lang="en-US" sz="1900" b="0" spc="600" dirty="0">
                          <a:solidFill>
                            <a:srgbClr val="1F3A4E"/>
                          </a:solidFill>
                          <a:latin typeface="Arial Black" panose="020B0A04020102020204" pitchFamily="34" charset="0"/>
                        </a:rPr>
                      </a:br>
                      <a:r>
                        <a:rPr lang="en-US" sz="1400" b="1" spc="0" dirty="0">
                          <a:solidFill>
                            <a:srgbClr val="FF0000"/>
                          </a:solidFill>
                          <a:latin typeface="Trebuchet MS" panose="020B0603020202020204" pitchFamily="34" charset="0"/>
                        </a:rPr>
                        <a:t>(THIS SIDEBAR WILL NOT PRINT)</a:t>
                      </a:r>
                      <a:endParaRPr lang="en-US" sz="1900" b="1" spc="600" dirty="0">
                        <a:solidFill>
                          <a:schemeClr val="bg1"/>
                        </a:solidFill>
                        <a:latin typeface="Trebuchet MS" panose="020B0603020202020204" pitchFamily="34" charset="0"/>
                      </a:endParaRPr>
                    </a:p>
                  </a:txBody>
                  <a:tcPr marL="71080" marR="71080" marT="35540" marB="35540">
                    <a:solidFill>
                      <a:srgbClr val="FFC000"/>
                    </a:solidFill>
                  </a:tcPr>
                </a:tc>
                <a:tc hMerge="1">
                  <a:txBody>
                    <a:bodyPr/>
                    <a:lstStyle/>
                    <a:p>
                      <a:endParaRPr lang="en-US"/>
                    </a:p>
                  </a:txBody>
                  <a:tcPr/>
                </a:tc>
                <a:extLst>
                  <a:ext uri="{0D108BD9-81ED-4DB2-BD59-A6C34878D82A}">
                    <a16:rowId xmlns:a16="http://schemas.microsoft.com/office/drawing/2014/main" val="10000"/>
                  </a:ext>
                </a:extLst>
              </a:tr>
              <a:tr h="2116496">
                <a:tc gridSpan="2">
                  <a:txBody>
                    <a:bodyPr/>
                    <a:lstStyle/>
                    <a:p>
                      <a:pPr defTabSz="3765550"/>
                      <a:r>
                        <a:rPr lang="en-US" sz="1000" i="0" dirty="0">
                          <a:solidFill>
                            <a:srgbClr val="D9D9D9"/>
                          </a:solidFill>
                          <a:latin typeface="Arial" panose="020B0604020202020204"/>
                          <a:cs typeface="Arial" panose="020B0604020202020204"/>
                        </a:rPr>
                        <a:t>This PowerPoint template produces a </a:t>
                      </a:r>
                      <a:r>
                        <a:rPr lang="en-US" sz="1200" i="0" dirty="0">
                          <a:solidFill>
                            <a:srgbClr val="FFC000"/>
                          </a:solidFill>
                          <a:latin typeface="Arial" panose="020B0604020202020204"/>
                          <a:cs typeface="Arial" panose="020B0604020202020204"/>
                        </a:rPr>
                        <a:t>wide screen size (16:9 Ratio) virtual </a:t>
                      </a:r>
                      <a:r>
                        <a:rPr lang="en-US" sz="1000" i="0" dirty="0">
                          <a:solidFill>
                            <a:srgbClr val="D9D9D9"/>
                          </a:solidFill>
                          <a:latin typeface="Arial" panose="020B0604020202020204"/>
                          <a:cs typeface="Arial" panose="020B0604020202020204"/>
                        </a:rPr>
                        <a:t>presentation poster. You can use it to create your research poster by placing your title, subtitle, text, tables, charts and photos. </a:t>
                      </a:r>
                    </a:p>
                    <a:p>
                      <a:pPr defTabSz="3765550"/>
                      <a:endParaRPr lang="en-US" sz="1000" i="0" dirty="0">
                        <a:solidFill>
                          <a:srgbClr val="D9D9D9"/>
                        </a:solidFill>
                        <a:latin typeface="Arial" panose="020B0604020202020204"/>
                        <a:cs typeface="Arial" panose="020B0604020202020204"/>
                      </a:endParaRPr>
                    </a:p>
                    <a:p>
                      <a:pPr defTabSz="3765550"/>
                      <a:r>
                        <a:rPr lang="en-US" sz="1000" i="0" dirty="0">
                          <a:solidFill>
                            <a:srgbClr val="D9D9D9"/>
                          </a:solidFill>
                          <a:latin typeface="Arial" panose="020B0604020202020204"/>
                          <a:cs typeface="Arial" panose="020B0604020202020204"/>
                        </a:rPr>
                        <a:t>We provide a series of online tutorials that will guide you through the poster design process and answer your poster production questions. For complete template tutorials, go online to </a:t>
                      </a:r>
                      <a:r>
                        <a:rPr lang="en-US" sz="1000" i="0" dirty="0" err="1">
                          <a:solidFill>
                            <a:srgbClr val="FFC000"/>
                          </a:solidFill>
                          <a:latin typeface="Arial" panose="020B0604020202020204"/>
                          <a:cs typeface="Arial" panose="020B0604020202020204"/>
                        </a:rPr>
                        <a:t>PosterPresentations.com</a:t>
                      </a:r>
                      <a:r>
                        <a:rPr lang="en-US" sz="1000" i="0" dirty="0">
                          <a:solidFill>
                            <a:srgbClr val="D9D9D9"/>
                          </a:solidFill>
                          <a:latin typeface="Arial" panose="020B0604020202020204"/>
                          <a:cs typeface="Arial" panose="020B0604020202020204"/>
                        </a:rPr>
                        <a:t> and click on the  </a:t>
                      </a:r>
                      <a:r>
                        <a:rPr lang="en-US" sz="1000" i="0" dirty="0">
                          <a:solidFill>
                            <a:srgbClr val="FFC000"/>
                          </a:solidFill>
                          <a:latin typeface="Arial" panose="020B0604020202020204"/>
                          <a:cs typeface="Arial" panose="020B0604020202020204"/>
                        </a:rPr>
                        <a:t>HELP DESK</a:t>
                      </a:r>
                      <a:r>
                        <a:rPr lang="en-US" sz="1000" i="0" baseline="0" dirty="0">
                          <a:solidFill>
                            <a:srgbClr val="D9D9D9"/>
                          </a:solidFill>
                          <a:latin typeface="Arial" panose="020B0604020202020204"/>
                          <a:cs typeface="Arial" panose="020B0604020202020204"/>
                        </a:rPr>
                        <a:t> </a:t>
                      </a:r>
                      <a:r>
                        <a:rPr lang="en-US" sz="1000" i="0" dirty="0">
                          <a:solidFill>
                            <a:srgbClr val="D9D9D9"/>
                          </a:solidFill>
                          <a:latin typeface="Arial" panose="020B0604020202020204"/>
                          <a:cs typeface="Arial" panose="020B0604020202020204"/>
                        </a:rPr>
                        <a:t>tab.</a:t>
                      </a:r>
                    </a:p>
                    <a:p>
                      <a:pPr defTabSz="3765550"/>
                      <a:endParaRPr lang="en-US" sz="1000" i="0" dirty="0">
                        <a:solidFill>
                          <a:srgbClr val="D9D9D9"/>
                        </a:solidFill>
                        <a:latin typeface="Arial" panose="020B0604020202020204"/>
                        <a:cs typeface="Arial" panose="020B0604020202020204"/>
                      </a:endParaRPr>
                    </a:p>
                    <a:p>
                      <a:pPr defTabSz="3765550"/>
                      <a:r>
                        <a:rPr lang="en-US" sz="1000" i="0" dirty="0">
                          <a:solidFill>
                            <a:srgbClr val="D9D9D9"/>
                          </a:solidFill>
                          <a:latin typeface="Arial" panose="020B0604020202020204"/>
                          <a:cs typeface="Arial" panose="020B0604020202020204"/>
                        </a:rPr>
                        <a:t>To print your poster using our same-day professional printing service, go online to </a:t>
                      </a:r>
                      <a:r>
                        <a:rPr lang="en-US" sz="1000" i="0" dirty="0" err="1">
                          <a:solidFill>
                            <a:srgbClr val="FFC000"/>
                          </a:solidFill>
                          <a:latin typeface="Arial" panose="020B0604020202020204"/>
                          <a:cs typeface="Arial" panose="020B0604020202020204"/>
                        </a:rPr>
                        <a:t>PosterPresentations.com</a:t>
                      </a:r>
                      <a:r>
                        <a:rPr lang="en-US" sz="1000" i="0" dirty="0">
                          <a:solidFill>
                            <a:srgbClr val="D9D9D9"/>
                          </a:solidFill>
                          <a:latin typeface="Arial" panose="020B0604020202020204"/>
                          <a:cs typeface="Arial" panose="020B0604020202020204"/>
                        </a:rPr>
                        <a:t> and click on "</a:t>
                      </a:r>
                      <a:r>
                        <a:rPr lang="en-US" sz="1000" i="0" dirty="0">
                          <a:solidFill>
                            <a:srgbClr val="FFC000"/>
                          </a:solidFill>
                          <a:latin typeface="Arial" panose="020B0604020202020204"/>
                          <a:cs typeface="Arial" panose="020B0604020202020204"/>
                        </a:rPr>
                        <a:t>Order your poster</a:t>
                      </a:r>
                      <a:r>
                        <a:rPr lang="en-US" sz="1000" i="0" dirty="0">
                          <a:solidFill>
                            <a:srgbClr val="D9D9D9"/>
                          </a:solidFill>
                          <a:latin typeface="Arial" panose="020B0604020202020204"/>
                          <a:cs typeface="Arial" panose="020B0604020202020204"/>
                        </a:rPr>
                        <a:t>".</a:t>
                      </a:r>
                      <a:endParaRPr lang="en-US" sz="1000" b="1" dirty="0">
                        <a:solidFill>
                          <a:srgbClr val="D9D9D9"/>
                        </a:solidFill>
                        <a:latin typeface="Arial" panose="020B0604020202020204"/>
                        <a:cs typeface="Arial" panose="020B0604020202020204"/>
                      </a:endParaRPr>
                    </a:p>
                  </a:txBody>
                  <a:tcPr marL="71080" marR="71080" marT="35540" marB="35540">
                    <a:solidFill>
                      <a:srgbClr val="010101"/>
                    </a:solidFill>
                  </a:tcPr>
                </a:tc>
                <a:tc hMerge="1">
                  <a:txBody>
                    <a:bodyPr/>
                    <a:lstStyle/>
                    <a:p>
                      <a:endParaRPr lang="en-US"/>
                    </a:p>
                  </a:txBody>
                  <a:tcPr>
                    <a:solidFill>
                      <a:schemeClr val="tx1">
                        <a:lumMod val="95000"/>
                        <a:lumOff val="5000"/>
                      </a:schemeClr>
                    </a:solidFill>
                  </a:tcPr>
                </a:tc>
                <a:extLst>
                  <a:ext uri="{0D108BD9-81ED-4DB2-BD59-A6C34878D82A}">
                    <a16:rowId xmlns:a16="http://schemas.microsoft.com/office/drawing/2014/main" val="10001"/>
                  </a:ext>
                </a:extLst>
              </a:tr>
              <a:tr h="2300540">
                <a:tc>
                  <a:txBody>
                    <a:bodyPr/>
                    <a:lstStyle/>
                    <a:p>
                      <a:pPr algn="ctr"/>
                      <a:endParaRPr lang="en-US" sz="1200" dirty="0">
                        <a:solidFill>
                          <a:srgbClr val="1F3A4E"/>
                        </a:solidFill>
                      </a:endParaRPr>
                    </a:p>
                    <a:p>
                      <a:pPr marL="0" marR="0" indent="0" algn="ctr" defTabSz="5015865" rtl="0" eaLnBrk="1" fontAlgn="auto" latinLnBrk="0" hangingPunct="1">
                        <a:lnSpc>
                          <a:spcPct val="100000"/>
                        </a:lnSpc>
                        <a:spcBef>
                          <a:spcPts val="0"/>
                        </a:spcBef>
                        <a:spcAft>
                          <a:spcPts val="0"/>
                        </a:spcAft>
                        <a:buClrTx/>
                        <a:buSzTx/>
                        <a:buFontTx/>
                        <a:buNone/>
                        <a:defRPr/>
                      </a:pPr>
                      <a:r>
                        <a:rPr lang="en-US" sz="1200" dirty="0">
                          <a:solidFill>
                            <a:schemeClr val="bg1"/>
                          </a:solidFill>
                          <a:latin typeface="Arial" panose="020B0604020202020204" pitchFamily="34" charset="0"/>
                          <a:cs typeface="Arial" panose="020B0604020202020204" pitchFamily="34" charset="0"/>
                        </a:rPr>
                        <a:t>This is a template for a </a:t>
                      </a:r>
                    </a:p>
                    <a:p>
                      <a:pPr algn="ctr"/>
                      <a:r>
                        <a:rPr lang="en-US" sz="1200" dirty="0">
                          <a:solidFill>
                            <a:schemeClr val="bg1"/>
                          </a:solidFill>
                          <a:latin typeface="Arial" panose="020B0604020202020204" pitchFamily="34" charset="0"/>
                          <a:cs typeface="Arial" panose="020B0604020202020204" pitchFamily="34" charset="0"/>
                        </a:rPr>
                        <a:t>presentation poster</a:t>
                      </a:r>
                      <a:br>
                        <a:rPr lang="en-US" sz="1200" dirty="0">
                          <a:solidFill>
                            <a:schemeClr val="bg1"/>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Virtual</a:t>
                      </a:r>
                      <a:br>
                        <a:rPr lang="en-US" sz="2000" b="1" dirty="0">
                          <a:solidFill>
                            <a:srgbClr val="FFC000"/>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Wide Screen</a:t>
                      </a:r>
                      <a:br>
                        <a:rPr lang="en-US" sz="2000" b="1" dirty="0">
                          <a:solidFill>
                            <a:srgbClr val="FFC000"/>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(16:9 Ratio)</a:t>
                      </a:r>
                      <a:br>
                        <a:rPr lang="en-US" sz="1200" dirty="0">
                          <a:solidFill>
                            <a:schemeClr val="bg1"/>
                          </a:solidFill>
                          <a:latin typeface="Arial" panose="020B0604020202020204" pitchFamily="34" charset="0"/>
                          <a:cs typeface="Arial" panose="020B0604020202020204" pitchFamily="34" charset="0"/>
                        </a:rPr>
                      </a:br>
                      <a:endParaRPr lang="en-US" sz="1200" dirty="0">
                        <a:solidFill>
                          <a:srgbClr val="1F3A4E"/>
                        </a:solidFill>
                      </a:endParaRPr>
                    </a:p>
                  </a:txBody>
                  <a:tcPr marL="52579" marR="52579" marT="23003" marB="23003">
                    <a:solidFill>
                      <a:srgbClr val="010101"/>
                    </a:solidFill>
                  </a:tcPr>
                </a:tc>
                <a:tc>
                  <a:txBody>
                    <a:bodyPr/>
                    <a:lstStyle/>
                    <a:p>
                      <a:pPr marL="0" marR="0" indent="0" algn="l" defTabSz="4389120" rtl="0" eaLnBrk="1" fontAlgn="auto" latinLnBrk="0" hangingPunct="1">
                        <a:lnSpc>
                          <a:spcPct val="100000"/>
                        </a:lnSpc>
                        <a:spcBef>
                          <a:spcPts val="0"/>
                        </a:spcBef>
                        <a:spcAft>
                          <a:spcPts val="0"/>
                        </a:spcAft>
                        <a:buClrTx/>
                        <a:buSzTx/>
                        <a:buFontTx/>
                        <a:buNone/>
                        <a:defRPr/>
                      </a:pPr>
                      <a:r>
                        <a:rPr lang="en-US" sz="1200" b="1" baseline="0" dirty="0">
                          <a:solidFill>
                            <a:srgbClr val="FFC000"/>
                          </a:solidFill>
                          <a:latin typeface="Arial" panose="020B0604020202020204" pitchFamily="34" charset="0"/>
                          <a:cs typeface="Arial" panose="020B0604020202020204" pitchFamily="34" charset="0"/>
                        </a:rPr>
                        <a:t>Important: Check the template size</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27 tall x 48 wide</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36 tall x 64 wide</a:t>
                      </a:r>
                    </a:p>
                    <a:p>
                      <a:pPr marL="0" marR="0" indent="0" algn="l" defTabSz="4389120" rtl="0" eaLnBrk="1" fontAlgn="auto" latinLnBrk="0" hangingPunct="1">
                        <a:lnSpc>
                          <a:spcPct val="100000"/>
                        </a:lnSpc>
                        <a:spcBef>
                          <a:spcPts val="0"/>
                        </a:spcBef>
                        <a:spcAft>
                          <a:spcPts val="0"/>
                        </a:spcAft>
                        <a:buClrTx/>
                        <a:buSzTx/>
                        <a:buFontTx/>
                        <a:buNone/>
                        <a:defRPr/>
                      </a:pPr>
                      <a:r>
                        <a:rPr lang="en-US" sz="1000" b="0" baseline="0" dirty="0">
                          <a:solidFill>
                            <a:srgbClr val="FFC000"/>
                          </a:solidFill>
                          <a:latin typeface="Arial" panose="020B0604020202020204" pitchFamily="34" charset="0"/>
                          <a:cs typeface="Arial" panose="020B0604020202020204" pitchFamily="34" charset="0"/>
                        </a:rPr>
                        <a:t>45 tall x 80 wide</a:t>
                      </a:r>
                    </a:p>
                  </a:txBody>
                  <a:tcPr marL="105158" marR="52579" marT="69009" marB="23003">
                    <a:solidFill>
                      <a:srgbClr val="010101"/>
                    </a:solidFill>
                  </a:tcPr>
                </a:tc>
                <a:extLst>
                  <a:ext uri="{0D108BD9-81ED-4DB2-BD59-A6C34878D82A}">
                    <a16:rowId xmlns:a16="http://schemas.microsoft.com/office/drawing/2014/main" val="10002"/>
                  </a:ext>
                </a:extLst>
              </a:tr>
              <a:tr h="2157787">
                <a:tc>
                  <a:txBody>
                    <a:bodyPr/>
                    <a:lstStyle/>
                    <a:p>
                      <a:endParaRPr lang="en-US" sz="1000" dirty="0">
                        <a:solidFill>
                          <a:srgbClr val="1F3A4E"/>
                        </a:solidFill>
                      </a:endParaRPr>
                    </a:p>
                  </a:txBody>
                  <a:tcPr marL="52579" marR="52579" marT="23003" marB="23003">
                    <a:blipFill rotWithShape="1">
                      <a:blip r:embed="rId3"/>
                      <a:stretch>
                        <a:fillRect/>
                      </a:stretch>
                    </a:blipFill>
                  </a:tcPr>
                </a:tc>
                <a:tc>
                  <a:txBody>
                    <a:bodyPr/>
                    <a:lstStyle/>
                    <a:p>
                      <a:pPr algn="l"/>
                      <a:r>
                        <a:rPr lang="en-US" sz="1200" b="1" baseline="0" dirty="0">
                          <a:solidFill>
                            <a:srgbClr val="FFC000"/>
                          </a:solidFill>
                          <a:latin typeface="Arial" panose="020B0604020202020204" pitchFamily="34" charset="0"/>
                          <a:cs typeface="Arial" panose="020B0604020202020204" pitchFamily="34" charset="0"/>
                        </a:rPr>
                        <a:t>How to </a:t>
                      </a:r>
                      <a:r>
                        <a:rPr lang="en-US" sz="2000" b="1" baseline="0" dirty="0">
                          <a:solidFill>
                            <a:srgbClr val="FFC000"/>
                          </a:solidFill>
                          <a:latin typeface="Arial" panose="020B0604020202020204" pitchFamily="34" charset="0"/>
                          <a:cs typeface="Arial" panose="020B0604020202020204" pitchFamily="34" charset="0"/>
                        </a:rPr>
                        <a:t>Zoom in </a:t>
                      </a:r>
                      <a:r>
                        <a:rPr lang="en-US" sz="1200" b="1" baseline="0" dirty="0">
                          <a:solidFill>
                            <a:srgbClr val="FFC000"/>
                          </a:solidFill>
                          <a:latin typeface="Arial" panose="020B0604020202020204" pitchFamily="34" charset="0"/>
                          <a:cs typeface="Arial" panose="020B0604020202020204" pitchFamily="34" charset="0"/>
                        </a:rPr>
                        <a:t>and </a:t>
                      </a:r>
                      <a:r>
                        <a:rPr lang="en-US" sz="900" b="1" baseline="0" dirty="0">
                          <a:solidFill>
                            <a:srgbClr val="FFC000"/>
                          </a:solidFill>
                          <a:latin typeface="Arial" panose="020B0604020202020204" pitchFamily="34" charset="0"/>
                          <a:cs typeface="Arial" panose="020B0604020202020204" pitchFamily="34" charset="0"/>
                        </a:rPr>
                        <a:t>out</a:t>
                      </a:r>
                      <a:endParaRPr lang="en-US" sz="1200" b="1" baseline="0" dirty="0">
                        <a:solidFill>
                          <a:srgbClr val="FFC000"/>
                        </a:solidFill>
                        <a:latin typeface="Arial" panose="020B0604020202020204" pitchFamily="34" charset="0"/>
                        <a:cs typeface="Arial" panose="020B0604020202020204" pitchFamily="34" charset="0"/>
                      </a:endParaRPr>
                    </a:p>
                    <a:p>
                      <a:pPr algn="l"/>
                      <a:r>
                        <a:rPr lang="en-US" sz="10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1. </a:t>
                      </a:r>
                      <a:r>
                        <a:rPr lang="en-US" sz="10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2. </a:t>
                      </a:r>
                      <a:r>
                        <a:rPr lang="en-US" sz="10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05158" marR="52579" marT="69009" marB="23003">
                    <a:solidFill>
                      <a:srgbClr val="010101"/>
                    </a:solidFill>
                  </a:tcPr>
                </a:tc>
                <a:extLst>
                  <a:ext uri="{0D108BD9-81ED-4DB2-BD59-A6C34878D82A}">
                    <a16:rowId xmlns:a16="http://schemas.microsoft.com/office/drawing/2014/main" val="10003"/>
                  </a:ext>
                </a:extLst>
              </a:tr>
              <a:tr h="910736">
                <a:tc gridSpan="2">
                  <a:txBody>
                    <a:bodyPr/>
                    <a:lstStyle/>
                    <a:p>
                      <a:pPr marL="0" marR="0" lvl="0" indent="0" algn="l" defTabSz="4389120" rtl="0" eaLnBrk="1" fontAlgn="auto" latinLnBrk="0" hangingPunct="1">
                        <a:lnSpc>
                          <a:spcPct val="100000"/>
                        </a:lnSpc>
                        <a:spcBef>
                          <a:spcPts val="0"/>
                        </a:spcBef>
                        <a:spcAft>
                          <a:spcPts val="0"/>
                        </a:spcAft>
                        <a:buClrTx/>
                        <a:buSzTx/>
                        <a:buFontTx/>
                        <a:buNone/>
                        <a:defRPr/>
                      </a:pPr>
                      <a:r>
                        <a:rPr lang="en-US" sz="1200" b="1" baseline="0" dirty="0">
                          <a:solidFill>
                            <a:srgbClr val="FFC000"/>
                          </a:solidFill>
                          <a:latin typeface="Arial" panose="020B0604020202020204" pitchFamily="34" charset="0"/>
                          <a:cs typeface="Arial" panose="020B0604020202020204" pitchFamily="34" charset="0"/>
                        </a:rPr>
                        <a:t>Ruler and Guides</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marL="142161" marR="71080" marT="106621" marB="35540">
                    <a:solidFill>
                      <a:srgbClr val="010101"/>
                    </a:solidFill>
                  </a:tcPr>
                </a:tc>
                <a:tc hMerge="1">
                  <a:txBody>
                    <a:bodyPr/>
                    <a:lstStyle/>
                    <a:p>
                      <a:endParaRPr lang="en-US"/>
                    </a:p>
                  </a:txBody>
                  <a:tcPr marL="182880" marT="137160">
                    <a:solidFill>
                      <a:schemeClr val="tx1">
                        <a:lumMod val="95000"/>
                        <a:lumOff val="5000"/>
                      </a:schemeClr>
                    </a:solidFill>
                  </a:tcPr>
                </a:tc>
                <a:extLst>
                  <a:ext uri="{0D108BD9-81ED-4DB2-BD59-A6C34878D82A}">
                    <a16:rowId xmlns:a16="http://schemas.microsoft.com/office/drawing/2014/main" val="10004"/>
                  </a:ext>
                </a:extLst>
              </a:tr>
              <a:tr h="1924157">
                <a:tc>
                  <a:txBody>
                    <a:bodyPr/>
                    <a:lstStyle/>
                    <a:p>
                      <a:endParaRPr lang="en-US" sz="1000" dirty="0">
                        <a:solidFill>
                          <a:srgbClr val="1F3A4E"/>
                        </a:solidFill>
                      </a:endParaRPr>
                    </a:p>
                  </a:txBody>
                  <a:tcPr marL="52579" marR="52579" marT="23003" marB="23003">
                    <a:blipFill rotWithShape="1">
                      <a:blip r:embed="rId4"/>
                      <a:stretch>
                        <a:fillRect/>
                      </a:stretch>
                    </a:blipFill>
                  </a:tcPr>
                </a:tc>
                <a:tc>
                  <a:txBody>
                    <a:bodyPr/>
                    <a:lstStyle/>
                    <a:p>
                      <a:pPr marL="0" lvl="1" indent="0" algn="l" defTabSz="114300"/>
                      <a:r>
                        <a:rPr lang="en-US" sz="1200" b="1" baseline="0" dirty="0">
                          <a:solidFill>
                            <a:srgbClr val="FFC000"/>
                          </a:solidFill>
                          <a:latin typeface="Arial" panose="020B0604020202020204" pitchFamily="34" charset="0"/>
                          <a:cs typeface="Arial" panose="020B0604020202020204" pitchFamily="34" charset="0"/>
                        </a:rPr>
                        <a:t>Headers and text containers</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05158" marR="52579" marT="69009" marB="23003">
                    <a:solidFill>
                      <a:srgbClr val="010101"/>
                    </a:solidFill>
                  </a:tcPr>
                </a:tc>
                <a:extLst>
                  <a:ext uri="{0D108BD9-81ED-4DB2-BD59-A6C34878D82A}">
                    <a16:rowId xmlns:a16="http://schemas.microsoft.com/office/drawing/2014/main" val="10005"/>
                  </a:ext>
                </a:extLst>
              </a:tr>
              <a:tr h="1770596">
                <a:tc gridSpan="2">
                  <a:txBody>
                    <a:bodyPr/>
                    <a:lstStyle/>
                    <a:p>
                      <a:r>
                        <a:rPr lang="en-US" sz="1200" b="1" dirty="0">
                          <a:solidFill>
                            <a:srgbClr val="FFC000"/>
                          </a:solidFill>
                          <a:latin typeface="Arial" panose="020B0604020202020204" pitchFamily="34" charset="0"/>
                          <a:cs typeface="Arial" panose="020B0604020202020204" pitchFamily="34" charset="0"/>
                        </a:rPr>
                        <a:t>Adding content to the poster</a:t>
                      </a:r>
                    </a:p>
                    <a:p>
                      <a:r>
                        <a:rPr lang="en-US" sz="10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0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000" dirty="0">
                        <a:solidFill>
                          <a:srgbClr val="D9D9D9"/>
                        </a:solidFill>
                        <a:latin typeface="Arial" panose="020B0604020202020204" pitchFamily="34" charset="0"/>
                        <a:cs typeface="Arial" panose="020B0604020202020204" pitchFamily="34" charset="0"/>
                      </a:endParaRPr>
                    </a:p>
                  </a:txBody>
                  <a:tcPr marL="142161" marR="71080" marT="106621" marB="35540">
                    <a:solidFill>
                      <a:srgbClr val="010101"/>
                    </a:solidFill>
                  </a:tcPr>
                </a:tc>
                <a:tc hMerge="1">
                  <a:txBody>
                    <a:bodyPr/>
                    <a:lstStyle/>
                    <a:p>
                      <a:endParaRPr lang="en-US"/>
                    </a:p>
                  </a:txBody>
                  <a:tcPr marL="182880" marT="137160">
                    <a:solidFill>
                      <a:srgbClr val="010101"/>
                    </a:solidFill>
                  </a:tcPr>
                </a:tc>
                <a:extLst>
                  <a:ext uri="{0D108BD9-81ED-4DB2-BD59-A6C34878D82A}">
                    <a16:rowId xmlns:a16="http://schemas.microsoft.com/office/drawing/2014/main" val="10006"/>
                  </a:ext>
                </a:extLst>
              </a:tr>
              <a:tr h="1196281">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2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D9D9D9"/>
                          </a:solidFill>
                          <a:effectLst/>
                          <a:uLnTx/>
                          <a:uFillTx/>
                          <a:latin typeface="Arial" panose="020B0604020202020204"/>
                          <a:ea typeface="+mn-ea"/>
                          <a:cs typeface="Arial" panose="020B0604020202020204"/>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71080" marR="71080" marT="35540" marB="35540">
                    <a:solidFill>
                      <a:srgbClr val="010101"/>
                    </a:solidFill>
                  </a:tcPr>
                </a:tc>
                <a:tc hMerge="1">
                  <a:txBody>
                    <a:bodyPr/>
                    <a:lstStyle/>
                    <a:p>
                      <a:endParaRPr lang="en-US"/>
                    </a:p>
                  </a:txBody>
                  <a:tcPr/>
                </a:tc>
                <a:extLst>
                  <a:ext uri="{0D108BD9-81ED-4DB2-BD59-A6C34878D82A}">
                    <a16:rowId xmlns:a16="http://schemas.microsoft.com/office/drawing/2014/main" val="10007"/>
                  </a:ext>
                </a:extLst>
              </a:tr>
              <a:tr h="1153772">
                <a:tc gridSpan="2">
                  <a:txBody>
                    <a:bodyPr/>
                    <a:lstStyle/>
                    <a:p>
                      <a:endParaRPr lang="en-US" sz="1000" dirty="0">
                        <a:solidFill>
                          <a:schemeClr val="bg1"/>
                        </a:solidFill>
                        <a:latin typeface="Arial" panose="020B0604020202020204" pitchFamily="34" charset="0"/>
                        <a:cs typeface="Arial" panose="020B0604020202020204" pitchFamily="34" charset="0"/>
                      </a:endParaRPr>
                    </a:p>
                  </a:txBody>
                  <a:tcPr marL="71080" marR="71080" marT="35540" marB="35540">
                    <a:blipFill rotWithShape="1">
                      <a:blip r:embed="rId5"/>
                      <a:stretch>
                        <a:fillRect/>
                      </a:stretch>
                    </a:blipFill>
                  </a:tcPr>
                </a:tc>
                <a:tc hMerge="1">
                  <a:txBody>
                    <a:bodyPr/>
                    <a:lstStyle/>
                    <a:p>
                      <a:endParaRPr lang="en-US"/>
                    </a:p>
                  </a:txBody>
                  <a:tcPr/>
                </a:tc>
                <a:extLst>
                  <a:ext uri="{0D108BD9-81ED-4DB2-BD59-A6C34878D82A}">
                    <a16:rowId xmlns:a16="http://schemas.microsoft.com/office/drawing/2014/main" val="10008"/>
                  </a:ext>
                </a:extLst>
              </a:tr>
              <a:tr h="644151">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200" b="1" noProof="0" dirty="0">
                          <a:solidFill>
                            <a:srgbClr val="FFC000"/>
                          </a:solidFill>
                          <a:latin typeface="Arial" panose="020B0604020202020204"/>
                          <a:cs typeface="Arial" panose="020B0604020202020204"/>
                        </a:rPr>
                        <a:t>Quality check your graphics</a:t>
                      </a:r>
                    </a:p>
                    <a:p>
                      <a:pPr marL="0" marR="0" lvl="0" indent="0" algn="l" defTabSz="1518285" rtl="0" eaLnBrk="1" fontAlgn="auto" latinLnBrk="0" hangingPunct="1">
                        <a:lnSpc>
                          <a:spcPct val="100000"/>
                        </a:lnSpc>
                        <a:spcBef>
                          <a:spcPts val="0"/>
                        </a:spcBef>
                        <a:spcAft>
                          <a:spcPts val="0"/>
                        </a:spcAft>
                        <a:buClrTx/>
                        <a:buSzTx/>
                        <a:buFontTx/>
                        <a:buNone/>
                        <a:defRPr/>
                      </a:pPr>
                      <a:r>
                        <a:rPr lang="en-US" sz="1000" noProof="0" dirty="0">
                          <a:solidFill>
                            <a:srgbClr val="D9D9D9"/>
                          </a:solidFill>
                          <a:latin typeface="Arial" panose="020B0604020202020204"/>
                          <a:cs typeface="Arial" panose="020B0604020202020204"/>
                        </a:rPr>
                        <a:t>Zoom in and look at your images at 100%-200% magnification. If they look clear, they will print well. </a:t>
                      </a:r>
                    </a:p>
                  </a:txBody>
                  <a:tcPr marL="71080" marR="71080" marT="35540" marB="35540">
                    <a:solidFill>
                      <a:srgbClr val="010101"/>
                    </a:solidFill>
                  </a:tcPr>
                </a:tc>
                <a:tc hMerge="1">
                  <a:txBody>
                    <a:bodyPr/>
                    <a:lstStyle/>
                    <a:p>
                      <a:endParaRPr lang="en-US"/>
                    </a:p>
                  </a:txBody>
                  <a:tcPr>
                    <a:solidFill>
                      <a:schemeClr val="tx1">
                        <a:lumMod val="95000"/>
                        <a:lumOff val="5000"/>
                      </a:schemeClr>
                    </a:solidFill>
                  </a:tcPr>
                </a:tc>
                <a:extLst>
                  <a:ext uri="{0D108BD9-81ED-4DB2-BD59-A6C34878D82A}">
                    <a16:rowId xmlns:a16="http://schemas.microsoft.com/office/drawing/2014/main" val="10009"/>
                  </a:ext>
                </a:extLst>
              </a:tr>
              <a:tr h="1603624">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000" noProof="0" dirty="0">
                        <a:solidFill>
                          <a:schemeClr val="bg1"/>
                        </a:solidFill>
                        <a:latin typeface="Arial" panose="020B0604020202020204"/>
                        <a:cs typeface="Arial" panose="020B0604020202020204"/>
                      </a:endParaRPr>
                    </a:p>
                  </a:txBody>
                  <a:tcPr marL="71080" marR="71080" marT="35540" marB="3554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14" name="Table 13"/>
          <p:cNvGraphicFramePr>
            <a:graphicFrameLocks noGrp="1"/>
          </p:cNvGraphicFramePr>
          <p:nvPr userDrawn="1"/>
        </p:nvGraphicFramePr>
        <p:xfrm>
          <a:off x="29619709" y="0"/>
          <a:ext cx="5621803" cy="16467402"/>
        </p:xfrm>
        <a:graphic>
          <a:graphicData uri="http://schemas.openxmlformats.org/drawingml/2006/table">
            <a:tbl>
              <a:tblPr firstRow="1" bandRow="1">
                <a:tableStyleId>{5C22544A-7EE6-4342-B048-85BDC9FD1C3A}</a:tableStyleId>
              </a:tblPr>
              <a:tblGrid>
                <a:gridCol w="2095685">
                  <a:extLst>
                    <a:ext uri="{9D8B030D-6E8A-4147-A177-3AD203B41FA5}">
                      <a16:colId xmlns:a16="http://schemas.microsoft.com/office/drawing/2014/main" val="20000"/>
                    </a:ext>
                  </a:extLst>
                </a:gridCol>
                <a:gridCol w="681713">
                  <a:extLst>
                    <a:ext uri="{9D8B030D-6E8A-4147-A177-3AD203B41FA5}">
                      <a16:colId xmlns:a16="http://schemas.microsoft.com/office/drawing/2014/main" val="20001"/>
                    </a:ext>
                  </a:extLst>
                </a:gridCol>
                <a:gridCol w="2844405">
                  <a:extLst>
                    <a:ext uri="{9D8B030D-6E8A-4147-A177-3AD203B41FA5}">
                      <a16:colId xmlns:a16="http://schemas.microsoft.com/office/drawing/2014/main" val="20002"/>
                    </a:ext>
                  </a:extLst>
                </a:gridCol>
              </a:tblGrid>
              <a:tr h="646893">
                <a:tc gridSpan="3">
                  <a:txBody>
                    <a:bodyPr/>
                    <a:lstStyle/>
                    <a:p>
                      <a:pPr marL="0" marR="0" indent="0" algn="ctr" defTabSz="4389120" rtl="0" eaLnBrk="1" fontAlgn="auto" latinLnBrk="0" hangingPunct="1">
                        <a:lnSpc>
                          <a:spcPct val="100000"/>
                        </a:lnSpc>
                        <a:spcBef>
                          <a:spcPts val="0"/>
                        </a:spcBef>
                        <a:spcAft>
                          <a:spcPts val="0"/>
                        </a:spcAft>
                        <a:buClrTx/>
                        <a:buSzTx/>
                        <a:buFontTx/>
                        <a:buNone/>
                        <a:defRPr/>
                      </a:pPr>
                      <a:r>
                        <a:rPr lang="en-US" sz="2100" b="0" spc="600" dirty="0">
                          <a:solidFill>
                            <a:srgbClr val="1F3A4E"/>
                          </a:solidFill>
                          <a:latin typeface="Arial Black" panose="020B0A04020102020204" pitchFamily="34" charset="0"/>
                        </a:rPr>
                        <a:t>QUICK START GUIDE</a:t>
                      </a:r>
                      <a:br>
                        <a:rPr lang="en-US" sz="2100" b="0" spc="600" dirty="0">
                          <a:solidFill>
                            <a:srgbClr val="1F3A4E"/>
                          </a:solidFill>
                          <a:latin typeface="Arial Black" panose="020B0A04020102020204" pitchFamily="34" charset="0"/>
                        </a:rPr>
                      </a:br>
                      <a:r>
                        <a:rPr lang="en-US" sz="1700" b="1" spc="0" dirty="0">
                          <a:solidFill>
                            <a:srgbClr val="FF0000"/>
                          </a:solidFill>
                          <a:latin typeface="Trebuchet MS" panose="020B0603020202020204" pitchFamily="34" charset="0"/>
                        </a:rPr>
                        <a:t>(THIS SIDEBAR WILL NOT PRINT)</a:t>
                      </a:r>
                      <a:endParaRPr lang="en-US" sz="2100" b="1" spc="600" dirty="0">
                        <a:solidFill>
                          <a:schemeClr val="bg1"/>
                        </a:solidFill>
                        <a:latin typeface="Trebuchet MS" panose="020B0603020202020204" pitchFamily="34" charset="0"/>
                      </a:endParaRPr>
                    </a:p>
                  </a:txBody>
                  <a:tcPr marL="95264" marR="95264" marT="47632" marB="47632">
                    <a:solidFill>
                      <a:srgbClr val="FFC000"/>
                    </a:solidFill>
                  </a:tcPr>
                </a:tc>
                <a:tc hMerge="1">
                  <a:txBody>
                    <a:bodyPr/>
                    <a:lstStyle/>
                    <a:p>
                      <a:endParaRPr lang="en-US"/>
                    </a:p>
                  </a:txBody>
                  <a:tcPr/>
                </a:tc>
                <a:tc hMerge="1">
                  <a:txBody>
                    <a:bodyPr/>
                    <a:lstStyle/>
                    <a:p>
                      <a:endParaRPr lang="en-US"/>
                    </a:p>
                  </a:txBody>
                  <a:tcPr marL="95264" marR="95264" marT="47632" marB="47632">
                    <a:solidFill>
                      <a:srgbClr val="FFC000"/>
                    </a:solidFill>
                  </a:tcPr>
                </a:tc>
                <a:extLst>
                  <a:ext uri="{0D108BD9-81ED-4DB2-BD59-A6C34878D82A}">
                    <a16:rowId xmlns:a16="http://schemas.microsoft.com/office/drawing/2014/main" val="10000"/>
                  </a:ext>
                </a:extLst>
              </a:tr>
              <a:tr h="2580081">
                <a:tc gridSpan="3">
                  <a:txBody>
                    <a:bodyPr/>
                    <a:lstStyle/>
                    <a:p>
                      <a:pPr algn="l"/>
                      <a:r>
                        <a:rPr lang="en-US" sz="15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3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300" dirty="0">
                          <a:solidFill>
                            <a:srgbClr val="FFC000"/>
                          </a:solidFill>
                          <a:hlinkClick r:id="rId7"/>
                        </a:rPr>
                        <a:t>https://www.posterpresentations.com/how-to-change-the-research-poster-template-colors.html</a:t>
                      </a:r>
                      <a:endParaRPr lang="en-US" sz="1300" dirty="0">
                        <a:solidFill>
                          <a:srgbClr val="FFC000"/>
                        </a:solidFill>
                      </a:endParaRPr>
                    </a:p>
                    <a:p>
                      <a:pPr marL="0" indent="0" algn="l" defTabSz="114300"/>
                      <a:endParaRPr lang="en-US" sz="13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3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3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3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95264" marR="95264" marT="47632" marB="47632">
                    <a:solidFill>
                      <a:schemeClr val="tx1"/>
                    </a:solidFill>
                  </a:tcPr>
                </a:tc>
                <a:tc hMerge="1">
                  <a:txBody>
                    <a:bodyPr/>
                    <a:lstStyle/>
                    <a:p>
                      <a:endParaRPr lang="en-US"/>
                    </a:p>
                  </a:txBody>
                  <a:tcPr marL="182880" marT="137160">
                    <a:blipFill rotWithShape="1">
                      <a:blip r:embed="rId8"/>
                      <a:stretch>
                        <a:fillRect/>
                      </a:stretch>
                    </a:blipFill>
                  </a:tcPr>
                </a:tc>
                <a:tc hMerge="1">
                  <a:txBody>
                    <a:bodyPr/>
                    <a:lstStyle/>
                    <a:p>
                      <a:endParaRPr lang="en-US"/>
                    </a:p>
                  </a:txBody>
                  <a:tcPr marL="95264" marR="95264" marT="47632" marB="47632">
                    <a:solidFill>
                      <a:schemeClr val="tx1"/>
                    </a:solidFill>
                  </a:tcPr>
                </a:tc>
                <a:extLst>
                  <a:ext uri="{0D108BD9-81ED-4DB2-BD59-A6C34878D82A}">
                    <a16:rowId xmlns:a16="http://schemas.microsoft.com/office/drawing/2014/main" val="10001"/>
                  </a:ext>
                </a:extLst>
              </a:tr>
              <a:tr h="1352261">
                <a:tc gridSpan="3">
                  <a:txBody>
                    <a:bodyPr/>
                    <a:lstStyle/>
                    <a:p>
                      <a:r>
                        <a:rPr lang="en-US" sz="1500" b="1" dirty="0">
                          <a:solidFill>
                            <a:srgbClr val="FFC000"/>
                          </a:solidFill>
                          <a:latin typeface="Arial" panose="020B0604020202020204" pitchFamily="34" charset="0"/>
                          <a:cs typeface="Arial" panose="020B0604020202020204" pitchFamily="34" charset="0"/>
                        </a:rPr>
                        <a:t>How to change the column layout configuration</a:t>
                      </a:r>
                    </a:p>
                    <a:p>
                      <a:r>
                        <a:rPr lang="en-US" sz="13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550" rtl="0" eaLnBrk="1" fontAlgn="auto" latinLnBrk="0" hangingPunct="1">
                        <a:lnSpc>
                          <a:spcPct val="100000"/>
                        </a:lnSpc>
                        <a:spcBef>
                          <a:spcPts val="0"/>
                        </a:spcBef>
                        <a:spcAft>
                          <a:spcPts val="0"/>
                        </a:spcAft>
                        <a:buClrTx/>
                        <a:buSzTx/>
                        <a:buFontTx/>
                        <a:buNone/>
                        <a:defRPr/>
                      </a:pPr>
                      <a:r>
                        <a:rPr lang="en-US" sz="1300" dirty="0">
                          <a:solidFill>
                            <a:srgbClr val="D9D9D9"/>
                          </a:solidFill>
                          <a:latin typeface="Arial" panose="020B0604020202020204" pitchFamily="34" charset="0"/>
                          <a:cs typeface="Arial" panose="020B0604020202020204" pitchFamily="34" charset="0"/>
                        </a:rPr>
                        <a:t>You can see a tutorial here: </a:t>
                      </a:r>
                      <a:r>
                        <a:rPr lang="en-US" sz="1300" u="sng" dirty="0">
                          <a:solidFill>
                            <a:srgbClr val="FFC000"/>
                          </a:solidFill>
                          <a:latin typeface="Arial" panose="020B0604020202020204" pitchFamily="34" charset="0"/>
                          <a:cs typeface="Arial" panose="020B0604020202020204" pitchFamily="34" charset="0"/>
                        </a:rPr>
                        <a:t>https://</a:t>
                      </a:r>
                      <a:r>
                        <a:rPr lang="en-US" sz="1300" u="sng" dirty="0" err="1">
                          <a:solidFill>
                            <a:srgbClr val="FFC000"/>
                          </a:solidFill>
                          <a:latin typeface="Arial" panose="020B0604020202020204" pitchFamily="34" charset="0"/>
                          <a:cs typeface="Arial" panose="020B0604020202020204" pitchFamily="34" charset="0"/>
                        </a:rPr>
                        <a:t>www.posterpresentations.com</a:t>
                      </a:r>
                      <a:r>
                        <a:rPr lang="en-US" sz="1300" u="sng" dirty="0">
                          <a:solidFill>
                            <a:srgbClr val="FFC000"/>
                          </a:solidFill>
                          <a:latin typeface="Arial" panose="020B0604020202020204" pitchFamily="34" charset="0"/>
                          <a:cs typeface="Arial" panose="020B0604020202020204" pitchFamily="34" charset="0"/>
                        </a:rPr>
                        <a:t>/how-to-change-the-column-</a:t>
                      </a:r>
                      <a:r>
                        <a:rPr lang="en-US" sz="13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90527" marR="95264" marT="142896" marB="47632">
                    <a:solidFill>
                      <a:schemeClr val="tx1"/>
                    </a:solidFill>
                  </a:tcPr>
                </a:tc>
                <a:tc hMerge="1">
                  <a:txBody>
                    <a:bodyPr/>
                    <a:lstStyle/>
                    <a:p>
                      <a:endParaRPr lang="en-US"/>
                    </a:p>
                  </a:txBody>
                  <a:tcPr marL="182880" marT="137160">
                    <a:blipFill rotWithShape="1">
                      <a:blip r:embed="rId9"/>
                      <a:stretch>
                        <a:fillRect/>
                      </a:stretch>
                    </a:blipFill>
                  </a:tcPr>
                </a:tc>
                <a:tc hMerge="1">
                  <a:txBody>
                    <a:bodyPr/>
                    <a:lstStyle/>
                    <a:p>
                      <a:endParaRPr lang="en-US"/>
                    </a:p>
                  </a:txBody>
                  <a:tcPr marL="190527" marR="95264" marT="142896" marB="47632">
                    <a:solidFill>
                      <a:schemeClr val="tx1"/>
                    </a:solidFill>
                  </a:tcPr>
                </a:tc>
                <a:extLst>
                  <a:ext uri="{0D108BD9-81ED-4DB2-BD59-A6C34878D82A}">
                    <a16:rowId xmlns:a16="http://schemas.microsoft.com/office/drawing/2014/main" val="10002"/>
                  </a:ext>
                </a:extLst>
              </a:tr>
              <a:tr h="1587221">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300" noProof="0" dirty="0">
                        <a:solidFill>
                          <a:srgbClr val="D9D9D9"/>
                        </a:solidFill>
                        <a:latin typeface="Arial" panose="020B0604020202020204" pitchFamily="34" charset="0"/>
                        <a:cs typeface="Arial" panose="020B0604020202020204" pitchFamily="34" charset="0"/>
                      </a:endParaRPr>
                    </a:p>
                  </a:txBody>
                  <a:tcPr marL="95264" marR="95264" marT="47632" marB="47632">
                    <a:blipFill dpi="0" rotWithShape="1">
                      <a:blip r:embed="rId10">
                        <a:extLst>
                          <a:ext uri="{28A0092B-C50C-407E-A947-70E740481C1C}">
                            <a14:useLocalDpi xmlns:a14="http://schemas.microsoft.com/office/drawing/2010/main" val="0"/>
                          </a:ext>
                        </a:extLst>
                      </a:blip>
                      <a:srcRect/>
                      <a:stretch>
                        <a:fillRect/>
                      </a:stretch>
                    </a:blipFill>
                  </a:tcPr>
                </a:tc>
                <a:tc hMerge="1">
                  <a:txBody>
                    <a:bodyPr/>
                    <a:lstStyle/>
                    <a:p>
                      <a:endParaRPr lang="en-US"/>
                    </a:p>
                  </a:txBody>
                  <a:tcPr marL="95264" marR="95264" marT="47632" marB="47632">
                    <a:solidFill>
                      <a:srgbClr val="010101"/>
                    </a:solidFill>
                  </a:tcPr>
                </a:tc>
                <a:tc row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5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defRPr/>
                      </a:pPr>
                      <a:r>
                        <a:rPr lang="en-US" sz="1300" noProof="0" dirty="0">
                          <a:solidFill>
                            <a:srgbClr val="D9D9D9"/>
                          </a:solidFill>
                          <a:latin typeface="Arial" panose="020B0604020202020204" pitchFamily="34" charset="0"/>
                          <a:cs typeface="Arial" panose="020B0604020202020204" pitchFamily="34" charset="0"/>
                        </a:rPr>
                        <a:t>The Quick Start</a:t>
                      </a:r>
                      <a:r>
                        <a:rPr lang="en-US" sz="1300" baseline="0" noProof="0" dirty="0">
                          <a:solidFill>
                            <a:srgbClr val="D9D9D9"/>
                          </a:solidFill>
                          <a:latin typeface="Arial" panose="020B0604020202020204" pitchFamily="34" charset="0"/>
                          <a:cs typeface="Arial" panose="020B0604020202020204" pitchFamily="34" charset="0"/>
                        </a:rPr>
                        <a:t> Guides</a:t>
                      </a:r>
                      <a:r>
                        <a:rPr lang="en-US" sz="1300" noProof="0" dirty="0">
                          <a:solidFill>
                            <a:srgbClr val="D9D9D9"/>
                          </a:solidFill>
                          <a:latin typeface="Arial" panose="020B0604020202020204" pitchFamily="34" charset="0"/>
                          <a:cs typeface="Arial" panose="020B0604020202020204" pitchFamily="34" charset="0"/>
                        </a:rPr>
                        <a:t> </a:t>
                      </a:r>
                      <a:r>
                        <a:rPr lang="en-US" sz="1300" u="sng" noProof="0" dirty="0">
                          <a:solidFill>
                            <a:srgbClr val="D9D9D9"/>
                          </a:solidFill>
                          <a:latin typeface="Arial" panose="020B0604020202020204" pitchFamily="34" charset="0"/>
                          <a:cs typeface="Arial" panose="020B0604020202020204" pitchFamily="34" charset="0"/>
                        </a:rPr>
                        <a:t>are outside the template’s printable area</a:t>
                      </a:r>
                      <a:r>
                        <a:rPr lang="en-US" sz="1300" noProof="0" dirty="0">
                          <a:solidFill>
                            <a:srgbClr val="D9D9D9"/>
                          </a:solidFill>
                          <a:latin typeface="Arial" panose="020B0604020202020204" pitchFamily="34" charset="0"/>
                          <a:cs typeface="Arial" panose="020B0604020202020204" pitchFamily="34" charset="0"/>
                        </a:rPr>
                        <a:t> and they will not be on the printed poster</a:t>
                      </a:r>
                      <a:r>
                        <a:rPr lang="en-US" sz="13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defRPr/>
                      </a:pPr>
                      <a:endParaRPr lang="en-US" sz="13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3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defRPr/>
                      </a:pPr>
                      <a:endParaRPr lang="en-US" sz="1300" baseline="0" noProof="0" dirty="0">
                        <a:solidFill>
                          <a:srgbClr val="D9D9D9"/>
                        </a:solidFill>
                        <a:latin typeface="Arial" panose="020B0604020202020204" pitchFamily="34" charset="0"/>
                        <a:cs typeface="Arial" panose="020B0604020202020204" pitchFamily="34" charset="0"/>
                      </a:endParaRPr>
                    </a:p>
                  </a:txBody>
                  <a:tcPr marL="95264" marR="95264" marT="47632" marB="47632">
                    <a:solidFill>
                      <a:srgbClr val="010101"/>
                    </a:solidFill>
                  </a:tcPr>
                </a:tc>
                <a:extLst>
                  <a:ext uri="{0D108BD9-81ED-4DB2-BD59-A6C34878D82A}">
                    <a16:rowId xmlns:a16="http://schemas.microsoft.com/office/drawing/2014/main" val="10003"/>
                  </a:ext>
                </a:extLst>
              </a:tr>
              <a:tr h="1653209">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300" baseline="0" noProof="0" dirty="0">
                        <a:solidFill>
                          <a:srgbClr val="D9D9D9"/>
                        </a:solidFill>
                        <a:latin typeface="Arial" panose="020B0604020202020204" pitchFamily="34" charset="0"/>
                        <a:cs typeface="Arial" panose="020B0604020202020204" pitchFamily="34" charset="0"/>
                      </a:endParaRPr>
                    </a:p>
                    <a:p>
                      <a:pPr marL="0" marR="0" lvl="0" indent="0" algn="l" defTabSz="1518285" rtl="0" eaLnBrk="1" fontAlgn="auto" latinLnBrk="0" hangingPunct="1">
                        <a:lnSpc>
                          <a:spcPct val="100000"/>
                        </a:lnSpc>
                        <a:spcBef>
                          <a:spcPts val="0"/>
                        </a:spcBef>
                        <a:spcAft>
                          <a:spcPts val="0"/>
                        </a:spcAft>
                        <a:buClrTx/>
                        <a:buSzTx/>
                        <a:buFontTx/>
                        <a:buNone/>
                        <a:defRPr/>
                      </a:pPr>
                      <a:r>
                        <a:rPr lang="en-US" sz="1300" baseline="0" noProof="0" dirty="0">
                          <a:solidFill>
                            <a:srgbClr val="D9D9D9"/>
                          </a:solidFill>
                          <a:latin typeface="Arial" panose="020B0604020202020204" pitchFamily="34" charset="0"/>
                          <a:cs typeface="Arial" panose="020B0604020202020204" pitchFamily="34" charset="0"/>
                        </a:rPr>
                        <a:t>To hide the guides click on the </a:t>
                      </a:r>
                      <a:r>
                        <a:rPr lang="en-US" sz="1300" b="1" baseline="0" noProof="0" dirty="0">
                          <a:solidFill>
                            <a:srgbClr val="D9D9D9"/>
                          </a:solidFill>
                          <a:latin typeface="Arial" panose="020B0604020202020204" pitchFamily="34" charset="0"/>
                          <a:cs typeface="Arial" panose="020B0604020202020204" pitchFamily="34" charset="0"/>
                        </a:rPr>
                        <a:t>Home</a:t>
                      </a:r>
                      <a:r>
                        <a:rPr lang="en-US" sz="13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300" b="1" baseline="0" noProof="0" dirty="0">
                          <a:solidFill>
                            <a:srgbClr val="D9D9D9"/>
                          </a:solidFill>
                          <a:latin typeface="Arial" panose="020B0604020202020204" pitchFamily="34" charset="0"/>
                          <a:cs typeface="Arial" panose="020B0604020202020204" pitchFamily="34" charset="0"/>
                        </a:rPr>
                        <a:t>Layout</a:t>
                      </a:r>
                      <a:r>
                        <a:rPr lang="en-US" sz="13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300" b="1" baseline="0" noProof="0" dirty="0">
                          <a:solidFill>
                            <a:srgbClr val="D9D9D9"/>
                          </a:solidFill>
                          <a:latin typeface="Arial" panose="020B0604020202020204" pitchFamily="34" charset="0"/>
                          <a:cs typeface="Arial" panose="020B0604020202020204" pitchFamily="34" charset="0"/>
                        </a:rPr>
                        <a:t>Without Guides </a:t>
                      </a:r>
                      <a:r>
                        <a:rPr lang="en-US" sz="1300" b="0" baseline="0" noProof="0" dirty="0">
                          <a:solidFill>
                            <a:srgbClr val="D9D9D9"/>
                          </a:solidFill>
                          <a:latin typeface="Arial" panose="020B0604020202020204" pitchFamily="34" charset="0"/>
                          <a:cs typeface="Arial" panose="020B0604020202020204" pitchFamily="34" charset="0"/>
                        </a:rPr>
                        <a:t>layout</a:t>
                      </a:r>
                      <a:r>
                        <a:rPr lang="en-US" sz="1300" baseline="0" noProof="0" dirty="0">
                          <a:solidFill>
                            <a:srgbClr val="D9D9D9"/>
                          </a:solidFill>
                          <a:latin typeface="Arial" panose="020B0604020202020204" pitchFamily="34" charset="0"/>
                          <a:cs typeface="Arial" panose="020B0604020202020204" pitchFamily="34" charset="0"/>
                        </a:rPr>
                        <a:t>.</a:t>
                      </a:r>
                      <a:endParaRPr lang="en-US" sz="1300" noProof="0" dirty="0">
                        <a:solidFill>
                          <a:srgbClr val="D9D9D9"/>
                        </a:solidFill>
                        <a:latin typeface="Arial" panose="020B0604020202020204" pitchFamily="34" charset="0"/>
                        <a:cs typeface="Arial" panose="020B0604020202020204" pitchFamily="34" charset="0"/>
                      </a:endParaRPr>
                    </a:p>
                    <a:p>
                      <a:pPr marL="0" marR="0" lvl="0" indent="0" algn="l" defTabSz="1518285" rtl="0" eaLnBrk="1" fontAlgn="auto" latinLnBrk="0" hangingPunct="1">
                        <a:lnSpc>
                          <a:spcPct val="100000"/>
                        </a:lnSpc>
                        <a:spcBef>
                          <a:spcPts val="0"/>
                        </a:spcBef>
                        <a:spcAft>
                          <a:spcPts val="0"/>
                        </a:spcAft>
                        <a:buClrTx/>
                        <a:buSzTx/>
                        <a:buFontTx/>
                        <a:buNone/>
                        <a:defRPr/>
                      </a:pPr>
                      <a:endParaRPr lang="en-US" sz="1300" noProof="0" dirty="0">
                        <a:solidFill>
                          <a:srgbClr val="D9D9D9"/>
                        </a:solidFill>
                        <a:latin typeface="Arial" panose="020B0604020202020204" pitchFamily="34" charset="0"/>
                        <a:cs typeface="Arial" panose="020B0604020202020204" pitchFamily="34" charset="0"/>
                      </a:endParaRPr>
                    </a:p>
                  </a:txBody>
                  <a:tcPr marL="95264" marR="95264" marT="47632" marB="47632">
                    <a:solidFill>
                      <a:srgbClr val="010101"/>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1670206">
                <a:tc gridSpan="2">
                  <a:txBody>
                    <a:bodyPr/>
                    <a:lstStyle/>
                    <a:p>
                      <a:r>
                        <a:rPr lang="en-US" sz="1500" b="1" dirty="0">
                          <a:solidFill>
                            <a:srgbClr val="FFC000"/>
                          </a:solidFill>
                          <a:latin typeface="Arial" panose="020B0604020202020204" pitchFamily="34" charset="0"/>
                          <a:cs typeface="Arial" panose="020B0604020202020204" pitchFamily="34" charset="0"/>
                        </a:rPr>
                        <a:t>How to</a:t>
                      </a:r>
                      <a:r>
                        <a:rPr lang="en-US" sz="1500" b="1" baseline="0" dirty="0">
                          <a:solidFill>
                            <a:srgbClr val="FFC000"/>
                          </a:solidFill>
                          <a:latin typeface="Arial" panose="020B0604020202020204" pitchFamily="34" charset="0"/>
                          <a:cs typeface="Arial" panose="020B0604020202020204" pitchFamily="34" charset="0"/>
                        </a:rPr>
                        <a:t> preview your poster prior to presenting</a:t>
                      </a:r>
                      <a:endParaRPr lang="en-US" sz="1500" b="1" dirty="0">
                        <a:solidFill>
                          <a:srgbClr val="FFC000"/>
                        </a:solidFill>
                        <a:latin typeface="Arial" panose="020B0604020202020204" pitchFamily="34" charset="0"/>
                        <a:cs typeface="Arial" panose="020B0604020202020204" pitchFamily="34" charset="0"/>
                      </a:endParaRPr>
                    </a:p>
                    <a:p>
                      <a:r>
                        <a:rPr lang="en-US" sz="1300" dirty="0">
                          <a:solidFill>
                            <a:srgbClr val="D9D9D9"/>
                          </a:solidFill>
                          <a:latin typeface="Arial" panose="020B0604020202020204" pitchFamily="34" charset="0"/>
                          <a:cs typeface="Arial" panose="020B0604020202020204" pitchFamily="34" charset="0"/>
                        </a:rPr>
                        <a:t>You can preview your poster at any time by pressing the </a:t>
                      </a:r>
                      <a:r>
                        <a:rPr lang="en-US" sz="1300" dirty="0">
                          <a:solidFill>
                            <a:srgbClr val="FFC000"/>
                          </a:solidFill>
                          <a:latin typeface="Arial" panose="020B0604020202020204" pitchFamily="34" charset="0"/>
                          <a:cs typeface="Arial" panose="020B0604020202020204" pitchFamily="34" charset="0"/>
                        </a:rPr>
                        <a:t>F5 key</a:t>
                      </a:r>
                      <a:r>
                        <a:rPr lang="en-US" sz="13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1300" dirty="0">
                          <a:solidFill>
                            <a:srgbClr val="FFC000"/>
                          </a:solidFill>
                          <a:latin typeface="Arial" panose="020B0604020202020204" pitchFamily="34" charset="0"/>
                          <a:cs typeface="Arial" panose="020B0604020202020204" pitchFamily="34" charset="0"/>
                        </a:rPr>
                        <a:t>ESC key </a:t>
                      </a:r>
                      <a:r>
                        <a:rPr lang="en-US" sz="1300" dirty="0">
                          <a:solidFill>
                            <a:srgbClr val="D9D9D9"/>
                          </a:solidFill>
                          <a:latin typeface="Arial" panose="020B0604020202020204" pitchFamily="34" charset="0"/>
                          <a:cs typeface="Arial" panose="020B0604020202020204" pitchFamily="34" charset="0"/>
                        </a:rPr>
                        <a:t>to exit Preview.</a:t>
                      </a:r>
                    </a:p>
                  </a:txBody>
                  <a:tcPr marL="95264" marR="95264" marT="47632" marB="47632">
                    <a:solidFill>
                      <a:srgbClr val="010101"/>
                    </a:solidFill>
                  </a:tcPr>
                </a:tc>
                <a:tc hMerge="1">
                  <a:txBody>
                    <a:bodyPr/>
                    <a:lstStyle/>
                    <a:p>
                      <a:endParaRPr lang="en-US"/>
                    </a:p>
                  </a:txBody>
                  <a:tcPr marL="106881" marR="53440" marT="70140" marB="23380" anchor="ctr">
                    <a:solidFill>
                      <a:schemeClr val="tx1">
                        <a:lumMod val="95000"/>
                        <a:lumOff val="5000"/>
                      </a:schemeClr>
                    </a:solidFill>
                  </a:tcPr>
                </a:tc>
                <a:tc>
                  <a:txBody>
                    <a:bodyPr/>
                    <a:lstStyle/>
                    <a:p>
                      <a:r>
                        <a:rPr lang="en-US" sz="5900" b="1" dirty="0">
                          <a:solidFill>
                            <a:srgbClr val="D9D9D9"/>
                          </a:solidFill>
                          <a:latin typeface="Arial" panose="020B0604020202020204" pitchFamily="34" charset="0"/>
                          <a:cs typeface="Arial" panose="020B0604020202020204" pitchFamily="34" charset="0"/>
                        </a:rPr>
                        <a:t>F5</a:t>
                      </a:r>
                      <a:r>
                        <a:rPr lang="en-US" sz="1300" baseline="0" dirty="0">
                          <a:solidFill>
                            <a:srgbClr val="D9D9D9"/>
                          </a:solidFill>
                          <a:latin typeface="Arial" panose="020B0604020202020204" pitchFamily="34" charset="0"/>
                          <a:cs typeface="Arial" panose="020B0604020202020204" pitchFamily="34" charset="0"/>
                        </a:rPr>
                        <a:t> </a:t>
                      </a:r>
                      <a:endParaRPr lang="en-US" dirty="0"/>
                    </a:p>
                  </a:txBody>
                  <a:tcPr marL="106881" marR="53440" marT="70140" marB="23380" anchor="ctr">
                    <a:solidFill>
                      <a:schemeClr val="tx1">
                        <a:lumMod val="95000"/>
                        <a:lumOff val="5000"/>
                      </a:schemeClr>
                    </a:solidFill>
                  </a:tcPr>
                </a:tc>
                <a:extLst>
                  <a:ext uri="{0D108BD9-81ED-4DB2-BD59-A6C34878D82A}">
                    <a16:rowId xmlns:a16="http://schemas.microsoft.com/office/drawing/2014/main" val="10005"/>
                  </a:ext>
                </a:extLst>
              </a:tr>
              <a:tr h="880793">
                <a:tc gridSpan="3">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500" b="1" noProof="0" dirty="0">
                          <a:solidFill>
                            <a:srgbClr val="FFC000"/>
                          </a:solidFill>
                          <a:latin typeface="Arial" panose="020B0604020202020204"/>
                          <a:cs typeface="Arial" panose="020B0604020202020204"/>
                        </a:rPr>
                        <a:t>How to present your poster</a:t>
                      </a:r>
                    </a:p>
                    <a:p>
                      <a:pPr marL="0" marR="0" lvl="0" indent="0" algn="l" defTabSz="114300" rtl="0" eaLnBrk="1" fontAlgn="auto" latinLnBrk="0" hangingPunct="1">
                        <a:lnSpc>
                          <a:spcPct val="100000"/>
                        </a:lnSpc>
                        <a:spcBef>
                          <a:spcPts val="0"/>
                        </a:spcBef>
                        <a:spcAft>
                          <a:spcPts val="0"/>
                        </a:spcAft>
                        <a:buClrTx/>
                        <a:buSzTx/>
                        <a:buFontTx/>
                        <a:buNone/>
                        <a:defRPr/>
                      </a:pPr>
                      <a:r>
                        <a:rPr lang="en-US" sz="1300" noProof="0" dirty="0">
                          <a:solidFill>
                            <a:srgbClr val="D9D9D9"/>
                          </a:solidFill>
                          <a:latin typeface="Arial" panose="020B0604020202020204"/>
                          <a:cs typeface="Arial" panose="020B0604020202020204"/>
                        </a:rPr>
                        <a:t>When you finish designing your poster and are ready to virtually present it, follow the conference organizers' instructions. </a:t>
                      </a:r>
                    </a:p>
                    <a:p>
                      <a:pPr marL="0" marR="0" lvl="0" indent="0" algn="l" defTabSz="114300" rtl="0" eaLnBrk="1" fontAlgn="auto" latinLnBrk="0" hangingPunct="1">
                        <a:lnSpc>
                          <a:spcPct val="100000"/>
                        </a:lnSpc>
                        <a:spcBef>
                          <a:spcPts val="0"/>
                        </a:spcBef>
                        <a:spcAft>
                          <a:spcPts val="0"/>
                        </a:spcAft>
                        <a:buClrTx/>
                        <a:buSzTx/>
                        <a:buFontTx/>
                        <a:buNone/>
                        <a:defRPr/>
                      </a:pPr>
                      <a:endParaRPr lang="en-US" sz="1300" noProof="0" dirty="0">
                        <a:solidFill>
                          <a:srgbClr val="D9D9D9"/>
                        </a:solidFill>
                        <a:latin typeface="Arial" panose="020B0604020202020204"/>
                        <a:cs typeface="Arial" panose="020B0604020202020204"/>
                      </a:endParaRPr>
                    </a:p>
                  </a:txBody>
                  <a:tcPr marL="95264" marR="95264" marT="47632" marB="47632">
                    <a:solidFill>
                      <a:srgbClr val="010101"/>
                    </a:solidFill>
                  </a:tcPr>
                </a:tc>
                <a:tc hMerge="1">
                  <a:txBody>
                    <a:bodyPr/>
                    <a:lstStyle/>
                    <a:p>
                      <a:endParaRPr lang="en-US"/>
                    </a:p>
                  </a:txBody>
                  <a:tcPr/>
                </a:tc>
                <a:tc hMerge="1">
                  <a:txBody>
                    <a:bodyPr/>
                    <a:lstStyle/>
                    <a:p>
                      <a:endParaRPr lang="en-US"/>
                    </a:p>
                  </a:txBody>
                  <a:tcPr marL="95264" marR="95264" marT="47632" marB="47632">
                    <a:solidFill>
                      <a:srgbClr val="010101"/>
                    </a:solidFill>
                  </a:tcPr>
                </a:tc>
                <a:extLst>
                  <a:ext uri="{0D108BD9-81ED-4DB2-BD59-A6C34878D82A}">
                    <a16:rowId xmlns:a16="http://schemas.microsoft.com/office/drawing/2014/main" val="10006"/>
                  </a:ext>
                </a:extLst>
              </a:tr>
              <a:tr h="4224920">
                <a:tc gridSpan="3">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600" b="1" noProof="0" dirty="0">
                          <a:solidFill>
                            <a:srgbClr val="FFC000"/>
                          </a:solidFill>
                          <a:latin typeface="Arial" panose="020B0604020202020204"/>
                          <a:cs typeface="Arial" panose="020B0604020202020204"/>
                        </a:rPr>
                        <a:t>Publish, present virtually, share, and discuss!</a:t>
                      </a:r>
                    </a:p>
                    <a:p>
                      <a:pPr marL="0" marR="0" lvl="0" indent="0" algn="l" defTabSz="114300" rtl="0" eaLnBrk="1" fontAlgn="auto" latinLnBrk="0" hangingPunct="1">
                        <a:lnSpc>
                          <a:spcPct val="100000"/>
                        </a:lnSpc>
                        <a:spcBef>
                          <a:spcPts val="0"/>
                        </a:spcBef>
                        <a:spcAft>
                          <a:spcPts val="0"/>
                        </a:spcAft>
                        <a:buClrTx/>
                        <a:buSzTx/>
                        <a:buFontTx/>
                        <a:buNone/>
                        <a:defRPr/>
                      </a:pPr>
                      <a:r>
                        <a:rPr lang="en-US" sz="1400" b="1" noProof="0" dirty="0">
                          <a:solidFill>
                            <a:srgbClr val="D9D9D9"/>
                          </a:solidFill>
                          <a:latin typeface="Arial" panose="020B0604020202020204"/>
                          <a:cs typeface="Arial" panose="020B0604020202020204"/>
                        </a:rPr>
                        <a:t>Submit your poster and add it to the Research Poster Virtual Library.</a:t>
                      </a:r>
                      <a:br>
                        <a:rPr lang="en-US" sz="1400" b="1" noProof="0" dirty="0">
                          <a:solidFill>
                            <a:srgbClr val="D9D9D9"/>
                          </a:solidFill>
                          <a:latin typeface="Arial" panose="020B0604020202020204"/>
                          <a:cs typeface="Arial" panose="020B0604020202020204"/>
                        </a:rPr>
                      </a:br>
                      <a:br>
                        <a:rPr lang="en-US" sz="1400" b="1" noProof="0" dirty="0">
                          <a:solidFill>
                            <a:srgbClr val="D9D9D9"/>
                          </a:solidFill>
                          <a:latin typeface="Arial" panose="020B0604020202020204"/>
                          <a:cs typeface="Arial" panose="020B0604020202020204"/>
                        </a:rPr>
                      </a:br>
                      <a:r>
                        <a:rPr lang="en-US" sz="1400" b="1" noProof="0" dirty="0">
                          <a:solidFill>
                            <a:schemeClr val="accent4"/>
                          </a:solidFill>
                          <a:latin typeface="Arial" panose="020B0604020202020204"/>
                          <a:cs typeface="Arial" panose="020B0604020202020204"/>
                        </a:rPr>
                        <a:t>Continuous</a:t>
                      </a:r>
                      <a:r>
                        <a:rPr lang="en-US" sz="1400" b="1" noProof="0" dirty="0">
                          <a:solidFill>
                            <a:srgbClr val="D9D9D9"/>
                          </a:solidFill>
                          <a:latin typeface="Arial" panose="020B0604020202020204"/>
                          <a:cs typeface="Arial" panose="020B0604020202020204"/>
                        </a:rPr>
                        <a:t> </a:t>
                      </a:r>
                      <a:r>
                        <a:rPr lang="en-US" sz="1400" b="1" noProof="0" dirty="0">
                          <a:solidFill>
                            <a:srgbClr val="FFC000"/>
                          </a:solidFill>
                          <a:latin typeface="Arial" panose="020B0604020202020204"/>
                          <a:cs typeface="Arial" panose="020B0604020202020204"/>
                        </a:rPr>
                        <a:t>global reach</a:t>
                      </a:r>
                    </a:p>
                    <a:p>
                      <a:pPr marL="0" marR="0" lvl="0" indent="0" algn="l" defTabSz="114300" rtl="0" eaLnBrk="1" fontAlgn="auto" latinLnBrk="0" hangingPunct="1">
                        <a:lnSpc>
                          <a:spcPct val="100000"/>
                        </a:lnSpc>
                        <a:spcBef>
                          <a:spcPts val="0"/>
                        </a:spcBef>
                        <a:spcAft>
                          <a:spcPts val="0"/>
                        </a:spcAft>
                        <a:buClrTx/>
                        <a:buSzTx/>
                        <a:buFontTx/>
                        <a:buNone/>
                        <a:defRPr/>
                      </a:pPr>
                      <a:r>
                        <a:rPr lang="en-US" sz="1400" b="0" noProof="0" dirty="0">
                          <a:solidFill>
                            <a:srgbClr val="D9D9D9"/>
                          </a:solidFill>
                          <a:latin typeface="Arial" panose="020B0604020202020204"/>
                          <a:cs typeface="Arial" panose="020B0604020202020204"/>
                        </a:rPr>
                        <a:t>Share your research with thousands of students, educators, scientists, and researchers from all over the United States and the World.</a:t>
                      </a:r>
                    </a:p>
                    <a:p>
                      <a:pPr marL="0" marR="0" lvl="0" indent="0" algn="l" defTabSz="114300" rtl="0" eaLnBrk="1" fontAlgn="auto" latinLnBrk="0" hangingPunct="1">
                        <a:lnSpc>
                          <a:spcPct val="100000"/>
                        </a:lnSpc>
                        <a:spcBef>
                          <a:spcPts val="0"/>
                        </a:spcBef>
                        <a:spcAft>
                          <a:spcPts val="0"/>
                        </a:spcAft>
                        <a:buClrTx/>
                        <a:buSzTx/>
                        <a:buFontTx/>
                        <a:buNone/>
                        <a:defRPr/>
                      </a:pPr>
                      <a:endParaRPr lang="en-US" sz="1400" b="1" noProof="0" dirty="0">
                        <a:solidFill>
                          <a:srgbClr val="D9D9D9"/>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400" b="1" noProof="0" dirty="0">
                          <a:solidFill>
                            <a:srgbClr val="FFC000"/>
                          </a:solidFill>
                          <a:latin typeface="Arial" panose="020B0604020202020204"/>
                          <a:cs typeface="Arial" panose="020B0604020202020204"/>
                        </a:rPr>
                        <a:t>Full-featured poster showcase included</a:t>
                      </a:r>
                    </a:p>
                    <a:p>
                      <a:pPr marL="0" marR="0" lvl="0" indent="0" algn="l" defTabSz="114300" rtl="0" eaLnBrk="1" fontAlgn="auto" latinLnBrk="0" hangingPunct="1">
                        <a:lnSpc>
                          <a:spcPct val="100000"/>
                        </a:lnSpc>
                        <a:spcBef>
                          <a:spcPts val="0"/>
                        </a:spcBef>
                        <a:spcAft>
                          <a:spcPts val="0"/>
                        </a:spcAft>
                        <a:buClrTx/>
                        <a:buSzTx/>
                        <a:buFontTx/>
                        <a:buNone/>
                        <a:defRPr/>
                      </a:pPr>
                      <a:r>
                        <a:rPr lang="en-US" sz="1400" b="0" noProof="0" dirty="0">
                          <a:solidFill>
                            <a:srgbClr val="D9D9D9"/>
                          </a:solidFill>
                          <a:latin typeface="Arial" panose="020B0604020202020204"/>
                          <a:cs typeface="Arial" panose="020B0604020202020204"/>
                        </a:rPr>
                        <a:t>Present your poster on a  professional full-featured and customizable web page that includes full screen functions, social sharing, your own discussion board, private contact form, narration and more.</a:t>
                      </a:r>
                    </a:p>
                    <a:p>
                      <a:pPr marL="0" marR="0" lvl="0" indent="0" algn="l" defTabSz="114300" rtl="0" eaLnBrk="1" fontAlgn="auto" latinLnBrk="0" hangingPunct="1">
                        <a:lnSpc>
                          <a:spcPct val="100000"/>
                        </a:lnSpc>
                        <a:spcBef>
                          <a:spcPts val="0"/>
                        </a:spcBef>
                        <a:spcAft>
                          <a:spcPts val="0"/>
                        </a:spcAft>
                        <a:buClrTx/>
                        <a:buSzTx/>
                        <a:buFontTx/>
                        <a:buNone/>
                        <a:defRPr/>
                      </a:pPr>
                      <a:endParaRPr lang="en-US" sz="1400" b="1" noProof="0" dirty="0">
                        <a:solidFill>
                          <a:srgbClr val="D9D9D9"/>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400" b="1" noProof="0" dirty="0">
                          <a:solidFill>
                            <a:srgbClr val="FFC000"/>
                          </a:solidFill>
                          <a:latin typeface="Arial" panose="020B0604020202020204"/>
                          <a:cs typeface="Arial" panose="020B0604020202020204"/>
                        </a:rPr>
                        <a:t>Convenience for presenter groups and conference coordinators </a:t>
                      </a:r>
                    </a:p>
                    <a:p>
                      <a:pPr marL="0" marR="0" lvl="0" indent="0" algn="l" defTabSz="114300" rtl="0" eaLnBrk="1" fontAlgn="auto" latinLnBrk="0" hangingPunct="1">
                        <a:lnSpc>
                          <a:spcPct val="100000"/>
                        </a:lnSpc>
                        <a:spcBef>
                          <a:spcPts val="0"/>
                        </a:spcBef>
                        <a:spcAft>
                          <a:spcPts val="0"/>
                        </a:spcAft>
                        <a:buClrTx/>
                        <a:buSzTx/>
                        <a:buFontTx/>
                        <a:buNone/>
                        <a:defRPr/>
                      </a:pPr>
                      <a:r>
                        <a:rPr lang="en-US" sz="1400" b="0" noProof="0" dirty="0">
                          <a:solidFill>
                            <a:srgbClr val="D9D9D9"/>
                          </a:solidFill>
                          <a:latin typeface="Arial" panose="020B0604020202020204"/>
                          <a:cs typeface="Arial" panose="020B0604020202020204"/>
                        </a:rPr>
                        <a:t>Published posters can easily be presented at virtual conferences. Perfect solution for organizers of meetings and conferences.</a:t>
                      </a:r>
                      <a:br>
                        <a:rPr lang="en-US" sz="1400" b="1" noProof="0" dirty="0">
                          <a:solidFill>
                            <a:srgbClr val="D9D9D9"/>
                          </a:solidFill>
                          <a:latin typeface="Arial" panose="020B0604020202020204"/>
                          <a:cs typeface="Arial" panose="020B0604020202020204"/>
                        </a:rPr>
                      </a:br>
                      <a:endParaRPr lang="en-US" sz="1400" b="1" noProof="0" dirty="0">
                        <a:solidFill>
                          <a:srgbClr val="D9D9D9"/>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600" b="1" noProof="0" dirty="0">
                          <a:solidFill>
                            <a:srgbClr val="FFC000"/>
                          </a:solidFill>
                          <a:latin typeface="Arial" panose="020B0604020202020204"/>
                          <a:cs typeface="Arial" panose="020B0604020202020204"/>
                          <a:hlinkClick r:id="rId11"/>
                        </a:rPr>
                        <a:t>https://www.PosterPresentations.com/</a:t>
                      </a:r>
                      <a:r>
                        <a:rPr lang="en-US" sz="1600" b="1" u="sng" noProof="0" dirty="0">
                          <a:solidFill>
                            <a:srgbClr val="FFC000"/>
                          </a:solidFill>
                          <a:latin typeface="Arial" panose="020B0604020202020204"/>
                          <a:cs typeface="Arial" panose="020B0604020202020204"/>
                          <a:hlinkClick r:id="rId11"/>
                        </a:rPr>
                        <a:t>research</a:t>
                      </a:r>
                      <a:endParaRPr lang="en-US" sz="1600" b="1" u="sng" noProof="0" dirty="0">
                        <a:solidFill>
                          <a:srgbClr val="FFC000"/>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endParaRPr lang="en-US" sz="1400" b="1" noProof="0" dirty="0">
                        <a:solidFill>
                          <a:srgbClr val="D9D9D9"/>
                        </a:solidFill>
                        <a:latin typeface="Arial" panose="020B0604020202020204"/>
                        <a:cs typeface="Arial" panose="020B0604020202020204"/>
                      </a:endParaRPr>
                    </a:p>
                  </a:txBody>
                  <a:tcPr marL="95264" marR="95264" marT="47632" marB="47632">
                    <a:solidFill>
                      <a:srgbClr val="003366"/>
                    </a:solidFill>
                  </a:tcPr>
                </a:tc>
                <a:tc hMerge="1">
                  <a:txBody>
                    <a:bodyPr/>
                    <a:lstStyle/>
                    <a:p>
                      <a:endParaRPr lang="en-US"/>
                    </a:p>
                  </a:txBody>
                  <a:tcPr/>
                </a:tc>
                <a:tc hMerge="1">
                  <a:txBody>
                    <a:bodyPr/>
                    <a:lstStyle/>
                    <a:p>
                      <a:endParaRPr lang="en-US"/>
                    </a:p>
                  </a:txBody>
                  <a:tcPr marL="95264" marR="95264" marT="47632" marB="47632">
                    <a:solidFill>
                      <a:schemeClr val="accent5">
                        <a:lumMod val="50000"/>
                      </a:schemeClr>
                    </a:solidFill>
                  </a:tcPr>
                </a:tc>
                <a:extLst>
                  <a:ext uri="{0D108BD9-81ED-4DB2-BD59-A6C34878D82A}">
                    <a16:rowId xmlns:a16="http://schemas.microsoft.com/office/drawing/2014/main" val="10007"/>
                  </a:ext>
                </a:extLst>
              </a:tr>
              <a:tr h="770816">
                <a:tc gridSpan="3">
                  <a:txBody>
                    <a:bodyPr/>
                    <a:lstStyle/>
                    <a:p>
                      <a:endParaRPr lang="en-US" sz="1300" dirty="0">
                        <a:solidFill>
                          <a:srgbClr val="1F3A4E"/>
                        </a:solidFill>
                      </a:endParaRPr>
                    </a:p>
                  </a:txBody>
                  <a:tcPr marL="95264" marR="95264" marT="47632" marB="47632">
                    <a:blipFill dpi="0" rotWithShape="1">
                      <a:blip r:embed="rId12">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marL="95264" marR="95264" marT="47632" marB="47632">
                    <a:blipFill dpi="0" rotWithShape="1">
                      <a:blip r:embed="rId1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8"/>
                  </a:ext>
                </a:extLst>
              </a:tr>
              <a:tr h="560893">
                <a:tc>
                  <a:txBody>
                    <a:bodyPr/>
                    <a:lstStyle/>
                    <a:p>
                      <a:pPr>
                        <a:lnSpc>
                          <a:spcPct val="100000"/>
                        </a:lnSpc>
                      </a:pPr>
                      <a:r>
                        <a:rPr lang="en-US" sz="1000" dirty="0">
                          <a:solidFill>
                            <a:schemeClr val="bg1">
                              <a:lumMod val="85000"/>
                            </a:schemeClr>
                          </a:solidFill>
                          <a:latin typeface="Arial" panose="020B0604020202020204"/>
                          <a:cs typeface="Arial" panose="020B0604020202020204"/>
                        </a:rPr>
                        <a:t>© 2020</a:t>
                      </a:r>
                      <a:r>
                        <a:rPr lang="en-US" sz="1000" baseline="0" dirty="0">
                          <a:solidFill>
                            <a:schemeClr val="bg1">
                              <a:lumMod val="85000"/>
                            </a:schemeClr>
                          </a:solidFill>
                          <a:latin typeface="Arial" panose="020B0604020202020204"/>
                          <a:cs typeface="Arial" panose="020B0604020202020204"/>
                        </a:rPr>
                        <a:t> </a:t>
                      </a:r>
                      <a:r>
                        <a:rPr lang="en-US" sz="1000" dirty="0" err="1">
                          <a:solidFill>
                            <a:schemeClr val="bg1">
                              <a:lumMod val="85000"/>
                            </a:schemeClr>
                          </a:solidFill>
                          <a:latin typeface="Arial" panose="020B0604020202020204"/>
                          <a:cs typeface="Arial" panose="020B0604020202020204"/>
                        </a:rPr>
                        <a:t>PosterPresentations.com</a:t>
                      </a:r>
                      <a:br>
                        <a:rPr lang="en-US" sz="1000" dirty="0">
                          <a:solidFill>
                            <a:schemeClr val="bg1">
                              <a:lumMod val="85000"/>
                            </a:schemeClr>
                          </a:solidFill>
                          <a:latin typeface="Arial" panose="020B0604020202020204"/>
                          <a:cs typeface="Arial" panose="020B0604020202020204"/>
                        </a:rPr>
                      </a:br>
                      <a:r>
                        <a:rPr lang="en-US" sz="1000" dirty="0">
                          <a:solidFill>
                            <a:schemeClr val="bg1">
                              <a:lumMod val="85000"/>
                            </a:schemeClr>
                          </a:solidFill>
                          <a:latin typeface="Arial" panose="020B0604020202020204"/>
                          <a:cs typeface="Arial" panose="020B0604020202020204"/>
                        </a:rPr>
                        <a:t>2117 Fourth Street ,</a:t>
                      </a:r>
                      <a:r>
                        <a:rPr lang="en-US" sz="1000" baseline="0" dirty="0">
                          <a:solidFill>
                            <a:schemeClr val="bg1">
                              <a:lumMod val="85000"/>
                            </a:schemeClr>
                          </a:solidFill>
                          <a:latin typeface="Arial" panose="020B0604020202020204"/>
                          <a:cs typeface="Arial" panose="020B0604020202020204"/>
                        </a:rPr>
                        <a:t> STE C        </a:t>
                      </a:r>
                    </a:p>
                    <a:p>
                      <a:pPr>
                        <a:lnSpc>
                          <a:spcPct val="100000"/>
                        </a:lnSpc>
                      </a:pPr>
                      <a:r>
                        <a:rPr lang="en-US" sz="1000" baseline="0" dirty="0">
                          <a:solidFill>
                            <a:schemeClr val="bg1">
                              <a:lumMod val="85000"/>
                            </a:schemeClr>
                          </a:solidFill>
                          <a:latin typeface="Arial" panose="020B0604020202020204"/>
                          <a:cs typeface="Arial" panose="020B0604020202020204"/>
                        </a:rPr>
                        <a:t>Berkeley CA 94710 USA</a:t>
                      </a:r>
                      <a:endParaRPr lang="en-US" sz="1000" dirty="0">
                        <a:solidFill>
                          <a:schemeClr val="bg1">
                            <a:lumMod val="85000"/>
                          </a:schemeClr>
                        </a:solidFill>
                        <a:latin typeface="Arial" panose="020B0604020202020204"/>
                        <a:cs typeface="Arial" panose="020B0604020202020204"/>
                      </a:endParaRPr>
                    </a:p>
                  </a:txBody>
                  <a:tcPr marL="106881" marR="53440" marT="70140" marB="23380">
                    <a:solidFill>
                      <a:srgbClr val="010101"/>
                    </a:solidFill>
                  </a:tcPr>
                </a:tc>
                <a:tc gridSpan="2">
                  <a:txBody>
                    <a:bodyPr/>
                    <a:lstStyle/>
                    <a:p>
                      <a:pPr marL="0" marR="0" indent="0" algn="l" defTabSz="4389120" rtl="0" eaLnBrk="1" fontAlgn="auto" latinLnBrk="0" hangingPunct="1">
                        <a:lnSpc>
                          <a:spcPct val="100000"/>
                        </a:lnSpc>
                        <a:spcBef>
                          <a:spcPts val="0"/>
                        </a:spcBef>
                        <a:spcAft>
                          <a:spcPts val="0"/>
                        </a:spcAft>
                        <a:buClrTx/>
                        <a:buSzTx/>
                        <a:buFontTx/>
                        <a:buNone/>
                        <a:defRPr/>
                      </a:pPr>
                      <a:r>
                        <a:rPr lang="en-US" sz="1300" b="1" dirty="0">
                          <a:solidFill>
                            <a:srgbClr val="D0D0D0"/>
                          </a:solidFill>
                          <a:latin typeface="Arial" panose="020B0604020202020204"/>
                          <a:cs typeface="Arial" panose="020B0604020202020204"/>
                        </a:rPr>
                        <a:t>For poster-making tutorials</a:t>
                      </a:r>
                      <a:r>
                        <a:rPr lang="en-US" sz="1300" b="1" baseline="0" dirty="0">
                          <a:solidFill>
                            <a:srgbClr val="D0D0D0"/>
                          </a:solidFill>
                          <a:latin typeface="Arial" panose="020B0604020202020204"/>
                          <a:cs typeface="Arial" panose="020B0604020202020204"/>
                        </a:rPr>
                        <a:t> visit:</a:t>
                      </a:r>
                    </a:p>
                    <a:p>
                      <a:pPr marL="0" marR="0" indent="0" algn="l" defTabSz="4389120" rtl="0" eaLnBrk="1" fontAlgn="auto" latinLnBrk="0" hangingPunct="1">
                        <a:lnSpc>
                          <a:spcPct val="100000"/>
                        </a:lnSpc>
                        <a:spcBef>
                          <a:spcPts val="0"/>
                        </a:spcBef>
                        <a:spcAft>
                          <a:spcPts val="0"/>
                        </a:spcAft>
                        <a:buClrTx/>
                        <a:buSzTx/>
                        <a:buFontTx/>
                        <a:buNone/>
                        <a:defRPr/>
                      </a:pPr>
                      <a:r>
                        <a:rPr lang="en-US" sz="900" b="1" dirty="0">
                          <a:solidFill>
                            <a:srgbClr val="FFC000"/>
                          </a:solidFill>
                          <a:latin typeface="Arial" panose="020B0604020202020204"/>
                          <a:cs typeface="Arial" panose="020B0604020202020204"/>
                        </a:rPr>
                        <a:t>https://</a:t>
                      </a:r>
                      <a:r>
                        <a:rPr lang="en-US" sz="900" b="1" dirty="0" err="1">
                          <a:solidFill>
                            <a:srgbClr val="FFC000"/>
                          </a:solidFill>
                          <a:latin typeface="Arial" panose="020B0604020202020204"/>
                          <a:cs typeface="Arial" panose="020B0604020202020204"/>
                        </a:rPr>
                        <a:t>www.posterpresentations.com</a:t>
                      </a:r>
                      <a:r>
                        <a:rPr lang="en-US" sz="900" b="1" dirty="0">
                          <a:solidFill>
                            <a:srgbClr val="FFC000"/>
                          </a:solidFill>
                          <a:latin typeface="Arial" panose="020B0604020202020204"/>
                          <a:cs typeface="Arial" panose="020B0604020202020204"/>
                        </a:rPr>
                        <a:t>/</a:t>
                      </a:r>
                      <a:r>
                        <a:rPr lang="en-US" sz="900" b="1" dirty="0" err="1">
                          <a:solidFill>
                            <a:srgbClr val="FFC000"/>
                          </a:solidFill>
                          <a:latin typeface="Arial" panose="020B0604020202020204"/>
                          <a:cs typeface="Arial" panose="020B0604020202020204"/>
                        </a:rPr>
                        <a:t>helpdesk.html</a:t>
                      </a:r>
                      <a:endParaRPr lang="en-US" sz="900" dirty="0">
                        <a:solidFill>
                          <a:schemeClr val="bg1">
                            <a:lumMod val="85000"/>
                          </a:schemeClr>
                        </a:solidFill>
                        <a:latin typeface="Arial" panose="020B0604020202020204"/>
                        <a:cs typeface="Arial" panose="020B0604020202020204"/>
                      </a:endParaRPr>
                    </a:p>
                  </a:txBody>
                  <a:tcPr marL="95264" marR="95264" marT="47632" marB="47632">
                    <a:solidFill>
                      <a:srgbClr val="010101"/>
                    </a:solidFill>
                  </a:tcPr>
                </a:tc>
                <a:tc hMerge="1">
                  <a:txBody>
                    <a:bodyPr/>
                    <a:lstStyle/>
                    <a:p>
                      <a:endParaRPr lang="en-US"/>
                    </a:p>
                  </a:txBody>
                  <a:tcPr marL="95264" marR="95264" marT="47632" marB="47632">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2675255" rtl="0" eaLnBrk="1" latinLnBrk="0" hangingPunct="1">
        <a:spcBef>
          <a:spcPct val="0"/>
        </a:spcBef>
        <a:buNone/>
        <a:defRPr sz="5335" kern="1200">
          <a:solidFill>
            <a:schemeClr val="bg1"/>
          </a:solidFill>
          <a:latin typeface="Trebuchet MS" panose="020B0603020202020204" pitchFamily="34" charset="0"/>
          <a:ea typeface="+mj-ea"/>
          <a:cs typeface="+mj-cs"/>
        </a:defRPr>
      </a:lvl1pPr>
    </p:titleStyle>
    <p:bodyStyle>
      <a:lvl1pPr marL="1003300" indent="-1003300" algn="l" defTabSz="2675255" rtl="0" eaLnBrk="1" latinLnBrk="0" hangingPunct="1">
        <a:spcBef>
          <a:spcPct val="20000"/>
        </a:spcBef>
        <a:buFont typeface="Arial" panose="020B0604020202020204" pitchFamily="34" charset="0"/>
        <a:buChar char="•"/>
        <a:defRPr sz="9385" kern="1200">
          <a:solidFill>
            <a:schemeClr val="tx1"/>
          </a:solidFill>
          <a:latin typeface="+mn-lt"/>
          <a:ea typeface="+mn-ea"/>
          <a:cs typeface="+mn-cs"/>
        </a:defRPr>
      </a:lvl1pPr>
      <a:lvl2pPr marL="2173605" indent="-836295" algn="l" defTabSz="2675255" rtl="0" eaLnBrk="1" latinLnBrk="0" hangingPunct="1">
        <a:spcBef>
          <a:spcPct val="20000"/>
        </a:spcBef>
        <a:buFont typeface="Arial" panose="020B0604020202020204" pitchFamily="34" charset="0"/>
        <a:buChar char="–"/>
        <a:defRPr sz="8215" kern="1200">
          <a:solidFill>
            <a:schemeClr val="tx1"/>
          </a:solidFill>
          <a:latin typeface="+mn-lt"/>
          <a:ea typeface="+mn-ea"/>
          <a:cs typeface="+mn-cs"/>
        </a:defRPr>
      </a:lvl2pPr>
      <a:lvl3pPr marL="3343910" indent="-668655" algn="l" defTabSz="2675255" rtl="0" eaLnBrk="1" latinLnBrk="0" hangingPunct="1">
        <a:spcBef>
          <a:spcPct val="20000"/>
        </a:spcBef>
        <a:buFont typeface="Arial" panose="020B0604020202020204" pitchFamily="34" charset="0"/>
        <a:buChar char="•"/>
        <a:defRPr sz="7040" kern="1200">
          <a:solidFill>
            <a:schemeClr val="tx1"/>
          </a:solidFill>
          <a:latin typeface="+mn-lt"/>
          <a:ea typeface="+mn-ea"/>
          <a:cs typeface="+mn-cs"/>
        </a:defRPr>
      </a:lvl3pPr>
      <a:lvl4pPr marL="468185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4pPr>
      <a:lvl5pPr marL="60191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5pPr>
      <a:lvl6pPr marL="735711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6pPr>
      <a:lvl7pPr marL="869442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7pPr>
      <a:lvl8pPr marL="100323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8pPr>
      <a:lvl9pPr marL="1136967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9pPr>
    </p:bodyStyle>
    <p:otherStyle>
      <a:defPPr>
        <a:defRPr lang="en-US"/>
      </a:defPPr>
      <a:lvl1pPr marL="0" algn="l" defTabSz="2675255" rtl="0" eaLnBrk="1" latinLnBrk="0" hangingPunct="1">
        <a:defRPr sz="5225" kern="1200">
          <a:solidFill>
            <a:schemeClr val="tx1"/>
          </a:solidFill>
          <a:latin typeface="+mn-lt"/>
          <a:ea typeface="+mn-ea"/>
          <a:cs typeface="+mn-cs"/>
        </a:defRPr>
      </a:lvl1pPr>
      <a:lvl2pPr marL="1337310" algn="l" defTabSz="2675255" rtl="0" eaLnBrk="1" latinLnBrk="0" hangingPunct="1">
        <a:defRPr sz="5225" kern="1200">
          <a:solidFill>
            <a:schemeClr val="tx1"/>
          </a:solidFill>
          <a:latin typeface="+mn-lt"/>
          <a:ea typeface="+mn-ea"/>
          <a:cs typeface="+mn-cs"/>
        </a:defRPr>
      </a:lvl2pPr>
      <a:lvl3pPr marL="2675255" algn="l" defTabSz="2675255" rtl="0" eaLnBrk="1" latinLnBrk="0" hangingPunct="1">
        <a:defRPr sz="5225" kern="1200">
          <a:solidFill>
            <a:schemeClr val="tx1"/>
          </a:solidFill>
          <a:latin typeface="+mn-lt"/>
          <a:ea typeface="+mn-ea"/>
          <a:cs typeface="+mn-cs"/>
        </a:defRPr>
      </a:lvl3pPr>
      <a:lvl4pPr marL="4012565" algn="l" defTabSz="2675255" rtl="0" eaLnBrk="1" latinLnBrk="0" hangingPunct="1">
        <a:defRPr sz="5225" kern="1200">
          <a:solidFill>
            <a:schemeClr val="tx1"/>
          </a:solidFill>
          <a:latin typeface="+mn-lt"/>
          <a:ea typeface="+mn-ea"/>
          <a:cs typeface="+mn-cs"/>
        </a:defRPr>
      </a:lvl4pPr>
      <a:lvl5pPr marL="5350510" algn="l" defTabSz="2675255" rtl="0" eaLnBrk="1" latinLnBrk="0" hangingPunct="1">
        <a:defRPr sz="5225" kern="1200">
          <a:solidFill>
            <a:schemeClr val="tx1"/>
          </a:solidFill>
          <a:latin typeface="+mn-lt"/>
          <a:ea typeface="+mn-ea"/>
          <a:cs typeface="+mn-cs"/>
        </a:defRPr>
      </a:lvl5pPr>
      <a:lvl6pPr marL="6687820" algn="l" defTabSz="2675255" rtl="0" eaLnBrk="1" latinLnBrk="0" hangingPunct="1">
        <a:defRPr sz="5225" kern="1200">
          <a:solidFill>
            <a:schemeClr val="tx1"/>
          </a:solidFill>
          <a:latin typeface="+mn-lt"/>
          <a:ea typeface="+mn-ea"/>
          <a:cs typeface="+mn-cs"/>
        </a:defRPr>
      </a:lvl6pPr>
      <a:lvl7pPr marL="8025765" algn="l" defTabSz="2675255" rtl="0" eaLnBrk="1" latinLnBrk="0" hangingPunct="1">
        <a:defRPr sz="5225" kern="1200">
          <a:solidFill>
            <a:schemeClr val="tx1"/>
          </a:solidFill>
          <a:latin typeface="+mn-lt"/>
          <a:ea typeface="+mn-ea"/>
          <a:cs typeface="+mn-cs"/>
        </a:defRPr>
      </a:lvl7pPr>
      <a:lvl8pPr marL="9363075" algn="l" defTabSz="2675255" rtl="0" eaLnBrk="1" latinLnBrk="0" hangingPunct="1">
        <a:defRPr sz="5225" kern="1200">
          <a:solidFill>
            <a:schemeClr val="tx1"/>
          </a:solidFill>
          <a:latin typeface="+mn-lt"/>
          <a:ea typeface="+mn-ea"/>
          <a:cs typeface="+mn-cs"/>
        </a:defRPr>
      </a:lvl8pPr>
      <a:lvl9pPr marL="10701020" algn="l" defTabSz="2675255" rtl="0" eaLnBrk="1" latinLnBrk="0" hangingPunct="1">
        <a:defRPr sz="522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9" name="Rectangle 38"/>
          <p:cNvSpPr/>
          <p:nvPr userDrawn="1"/>
        </p:nvSpPr>
        <p:spPr>
          <a:xfrm rot="10800000">
            <a:off x="-2" y="15922872"/>
            <a:ext cx="29260801"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10" name="Text Box 14"/>
          <p:cNvSpPr txBox="1">
            <a:spLocks noChangeArrowheads="1"/>
          </p:cNvSpPr>
          <p:nvPr/>
        </p:nvSpPr>
        <p:spPr bwMode="auto">
          <a:xfrm>
            <a:off x="1001270" y="16116301"/>
            <a:ext cx="1676400" cy="204085"/>
          </a:xfrm>
          <a:prstGeom prst="rect">
            <a:avLst/>
          </a:prstGeom>
          <a:noFill/>
          <a:ln w="9525">
            <a:noFill/>
            <a:miter lim="800000"/>
          </a:ln>
          <a:effectLst/>
        </p:spPr>
        <p:txBody>
          <a:bodyPr lIns="55627" tIns="27808" rIns="55627" bIns="27808">
            <a:spAutoFit/>
          </a:bodyPr>
          <a:lstStyle/>
          <a:p>
            <a:pPr eaLnBrk="0" hangingPunct="0">
              <a:lnSpc>
                <a:spcPct val="65000"/>
              </a:lnSpc>
              <a:spcBef>
                <a:spcPct val="50000"/>
              </a:spcBef>
              <a:defRPr/>
            </a:pPr>
            <a:r>
              <a:rPr lang="en-US" sz="320" b="1" dirty="0">
                <a:solidFill>
                  <a:schemeClr val="bg1">
                    <a:lumMod val="75000"/>
                  </a:schemeClr>
                </a:solidFill>
                <a:latin typeface="Arial" panose="020B0604020202020204" pitchFamily="34" charset="0"/>
              </a:rPr>
              <a:t>RESEARCH POSTER PRESENTATION DESIGN © 2019</a:t>
            </a:r>
          </a:p>
          <a:p>
            <a:pPr eaLnBrk="0" hangingPunct="0">
              <a:lnSpc>
                <a:spcPct val="65000"/>
              </a:lnSpc>
              <a:spcBef>
                <a:spcPct val="50000"/>
              </a:spcBef>
              <a:defRPr/>
            </a:pPr>
            <a:r>
              <a:rPr lang="en-US" sz="640" b="1" dirty="0">
                <a:solidFill>
                  <a:schemeClr val="bg1">
                    <a:lumMod val="75000"/>
                  </a:schemeClr>
                </a:solidFill>
                <a:latin typeface="Arial" panose="020B0604020202020204" pitchFamily="34" charset="0"/>
              </a:rPr>
              <a:t>www.PosterPresentations.com</a:t>
            </a:r>
          </a:p>
        </p:txBody>
      </p:sp>
      <p:sp>
        <p:nvSpPr>
          <p:cNvPr id="43" name="Rectangle 42"/>
          <p:cNvSpPr/>
          <p:nvPr userDrawn="1"/>
        </p:nvSpPr>
        <p:spPr>
          <a:xfrm>
            <a:off x="-1" y="-55064"/>
            <a:ext cx="29260801"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51" name="Rectangle 50"/>
          <p:cNvSpPr/>
          <p:nvPr userDrawn="1"/>
        </p:nvSpPr>
        <p:spPr>
          <a:xfrm>
            <a:off x="1" y="2212340"/>
            <a:ext cx="29260800" cy="176023"/>
          </a:xfrm>
          <a:prstGeom prst="rect">
            <a:avLst/>
          </a:prstGeom>
          <a:gradFill>
            <a:gsLst>
              <a:gs pos="100000">
                <a:srgbClr val="DAE9F6"/>
              </a:gs>
              <a:gs pos="0">
                <a:schemeClr val="accent1">
                  <a:tint val="66000"/>
                  <a:satMod val="160000"/>
                </a:schemeClr>
              </a:gs>
              <a:gs pos="5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52" name="Rounded Rectangle 51"/>
          <p:cNvSpPr/>
          <p:nvPr userDrawn="1"/>
        </p:nvSpPr>
        <p:spPr>
          <a:xfrm>
            <a:off x="623438" y="2628900"/>
            <a:ext cx="9085237" cy="13273652"/>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53" name="Rounded Rectangle 52"/>
          <p:cNvSpPr/>
          <p:nvPr userDrawn="1"/>
        </p:nvSpPr>
        <p:spPr>
          <a:xfrm>
            <a:off x="10111933" y="2628900"/>
            <a:ext cx="9056914" cy="13273652"/>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54" name="Rounded Rectangle 53"/>
          <p:cNvSpPr/>
          <p:nvPr userDrawn="1"/>
        </p:nvSpPr>
        <p:spPr>
          <a:xfrm>
            <a:off x="19572104" y="2628900"/>
            <a:ext cx="9056914" cy="13273652"/>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graphicFrame>
        <p:nvGraphicFramePr>
          <p:cNvPr id="12" name="Table 11"/>
          <p:cNvGraphicFramePr>
            <a:graphicFrameLocks noGrp="1"/>
          </p:cNvGraphicFramePr>
          <p:nvPr userDrawn="1"/>
        </p:nvGraphicFramePr>
        <p:xfrm>
          <a:off x="-5980711" y="48126"/>
          <a:ext cx="5621803" cy="16470768"/>
        </p:xfrm>
        <a:graphic>
          <a:graphicData uri="http://schemas.openxmlformats.org/drawingml/2006/table">
            <a:tbl>
              <a:tblPr firstRow="1" bandRow="1">
                <a:tableStyleId>{5C22544A-7EE6-4342-B048-85BDC9FD1C3A}</a:tableStyleId>
              </a:tblPr>
              <a:tblGrid>
                <a:gridCol w="2410585">
                  <a:extLst>
                    <a:ext uri="{9D8B030D-6E8A-4147-A177-3AD203B41FA5}">
                      <a16:colId xmlns:a16="http://schemas.microsoft.com/office/drawing/2014/main" val="20000"/>
                    </a:ext>
                  </a:extLst>
                </a:gridCol>
                <a:gridCol w="3211218">
                  <a:extLst>
                    <a:ext uri="{9D8B030D-6E8A-4147-A177-3AD203B41FA5}">
                      <a16:colId xmlns:a16="http://schemas.microsoft.com/office/drawing/2014/main" val="20001"/>
                    </a:ext>
                  </a:extLst>
                </a:gridCol>
              </a:tblGrid>
              <a:tr h="668723">
                <a:tc gridSpan="2">
                  <a:txBody>
                    <a:bodyPr/>
                    <a:lstStyle/>
                    <a:p>
                      <a:pPr marL="0" marR="0" indent="0" algn="ctr" defTabSz="4389120" rtl="0" eaLnBrk="1" fontAlgn="auto" latinLnBrk="0" hangingPunct="1">
                        <a:lnSpc>
                          <a:spcPct val="100000"/>
                        </a:lnSpc>
                        <a:spcBef>
                          <a:spcPts val="0"/>
                        </a:spcBef>
                        <a:spcAft>
                          <a:spcPts val="0"/>
                        </a:spcAft>
                        <a:buClrTx/>
                        <a:buSzTx/>
                        <a:buFontTx/>
                        <a:buNone/>
                        <a:defRPr/>
                      </a:pPr>
                      <a:r>
                        <a:rPr lang="en-US" sz="1900" b="0" spc="600" dirty="0">
                          <a:solidFill>
                            <a:srgbClr val="1F3A4E"/>
                          </a:solidFill>
                          <a:latin typeface="Arial Black" panose="020B0A04020102020204" pitchFamily="34" charset="0"/>
                        </a:rPr>
                        <a:t>QUICK START GUIDE</a:t>
                      </a:r>
                      <a:br>
                        <a:rPr lang="en-US" sz="1900" b="0" spc="600" dirty="0">
                          <a:solidFill>
                            <a:srgbClr val="1F3A4E"/>
                          </a:solidFill>
                          <a:latin typeface="Arial Black" panose="020B0A04020102020204" pitchFamily="34" charset="0"/>
                        </a:rPr>
                      </a:br>
                      <a:r>
                        <a:rPr lang="en-US" sz="1400" b="1" spc="0" dirty="0">
                          <a:solidFill>
                            <a:srgbClr val="FF0000"/>
                          </a:solidFill>
                          <a:latin typeface="Trebuchet MS" panose="020B0603020202020204" pitchFamily="34" charset="0"/>
                        </a:rPr>
                        <a:t>(THIS SIDEBAR WILL NOT PRINT)</a:t>
                      </a:r>
                      <a:endParaRPr lang="en-US" sz="1900" b="1" spc="600" dirty="0">
                        <a:solidFill>
                          <a:schemeClr val="bg1"/>
                        </a:solidFill>
                        <a:latin typeface="Trebuchet MS" panose="020B0603020202020204" pitchFamily="34" charset="0"/>
                      </a:endParaRPr>
                    </a:p>
                  </a:txBody>
                  <a:tcPr marL="71080" marR="71080" marT="35540" marB="35540">
                    <a:solidFill>
                      <a:srgbClr val="FFC000"/>
                    </a:solidFill>
                  </a:tcPr>
                </a:tc>
                <a:tc hMerge="1">
                  <a:txBody>
                    <a:bodyPr/>
                    <a:lstStyle/>
                    <a:p>
                      <a:endParaRPr lang="en-US"/>
                    </a:p>
                  </a:txBody>
                  <a:tcPr/>
                </a:tc>
                <a:extLst>
                  <a:ext uri="{0D108BD9-81ED-4DB2-BD59-A6C34878D82A}">
                    <a16:rowId xmlns:a16="http://schemas.microsoft.com/office/drawing/2014/main" val="10000"/>
                  </a:ext>
                </a:extLst>
              </a:tr>
              <a:tr h="2116496">
                <a:tc gridSpan="2">
                  <a:txBody>
                    <a:bodyPr/>
                    <a:lstStyle/>
                    <a:p>
                      <a:pPr defTabSz="3765550"/>
                      <a:r>
                        <a:rPr lang="en-US" sz="1000" i="0" dirty="0">
                          <a:solidFill>
                            <a:srgbClr val="D9D9D9"/>
                          </a:solidFill>
                          <a:latin typeface="Arial" panose="020B0604020202020204"/>
                          <a:cs typeface="Arial" panose="020B0604020202020204"/>
                        </a:rPr>
                        <a:t>This PowerPoint template produces a </a:t>
                      </a:r>
                      <a:r>
                        <a:rPr lang="en-US" sz="1200" i="0" dirty="0">
                          <a:solidFill>
                            <a:srgbClr val="FFC000"/>
                          </a:solidFill>
                          <a:latin typeface="Arial" panose="020B0604020202020204"/>
                          <a:cs typeface="Arial" panose="020B0604020202020204"/>
                        </a:rPr>
                        <a:t>wide screen size (16:9 Ratio) virtual </a:t>
                      </a:r>
                      <a:r>
                        <a:rPr lang="en-US" sz="1000" i="0" dirty="0">
                          <a:solidFill>
                            <a:srgbClr val="D9D9D9"/>
                          </a:solidFill>
                          <a:latin typeface="Arial" panose="020B0604020202020204"/>
                          <a:cs typeface="Arial" panose="020B0604020202020204"/>
                        </a:rPr>
                        <a:t>presentation poster. You can use it to create your research poster by placing your title, subtitle, text, tables, charts and photos. </a:t>
                      </a:r>
                    </a:p>
                    <a:p>
                      <a:pPr defTabSz="3765550"/>
                      <a:endParaRPr lang="en-US" sz="1000" i="0" dirty="0">
                        <a:solidFill>
                          <a:srgbClr val="D9D9D9"/>
                        </a:solidFill>
                        <a:latin typeface="Arial" panose="020B0604020202020204"/>
                        <a:cs typeface="Arial" panose="020B0604020202020204"/>
                      </a:endParaRPr>
                    </a:p>
                    <a:p>
                      <a:pPr defTabSz="3765550"/>
                      <a:r>
                        <a:rPr lang="en-US" sz="1000" i="0" dirty="0">
                          <a:solidFill>
                            <a:srgbClr val="D9D9D9"/>
                          </a:solidFill>
                          <a:latin typeface="Arial" panose="020B0604020202020204"/>
                          <a:cs typeface="Arial" panose="020B0604020202020204"/>
                        </a:rPr>
                        <a:t>We provide a series of online tutorials that will guide you through the poster design process and answer your poster production questions. For complete template tutorials, go online to </a:t>
                      </a:r>
                      <a:r>
                        <a:rPr lang="en-US" sz="1000" i="0" dirty="0" err="1">
                          <a:solidFill>
                            <a:srgbClr val="FFC000"/>
                          </a:solidFill>
                          <a:latin typeface="Arial" panose="020B0604020202020204"/>
                          <a:cs typeface="Arial" panose="020B0604020202020204"/>
                        </a:rPr>
                        <a:t>PosterPresentations.com</a:t>
                      </a:r>
                      <a:r>
                        <a:rPr lang="en-US" sz="1000" i="0" dirty="0">
                          <a:solidFill>
                            <a:srgbClr val="D9D9D9"/>
                          </a:solidFill>
                          <a:latin typeface="Arial" panose="020B0604020202020204"/>
                          <a:cs typeface="Arial" panose="020B0604020202020204"/>
                        </a:rPr>
                        <a:t> and click on the  </a:t>
                      </a:r>
                      <a:r>
                        <a:rPr lang="en-US" sz="1000" i="0" dirty="0">
                          <a:solidFill>
                            <a:srgbClr val="FFC000"/>
                          </a:solidFill>
                          <a:latin typeface="Arial" panose="020B0604020202020204"/>
                          <a:cs typeface="Arial" panose="020B0604020202020204"/>
                        </a:rPr>
                        <a:t>HELP DESK</a:t>
                      </a:r>
                      <a:r>
                        <a:rPr lang="en-US" sz="1000" i="0" baseline="0" dirty="0">
                          <a:solidFill>
                            <a:srgbClr val="D9D9D9"/>
                          </a:solidFill>
                          <a:latin typeface="Arial" panose="020B0604020202020204"/>
                          <a:cs typeface="Arial" panose="020B0604020202020204"/>
                        </a:rPr>
                        <a:t> </a:t>
                      </a:r>
                      <a:r>
                        <a:rPr lang="en-US" sz="1000" i="0" dirty="0">
                          <a:solidFill>
                            <a:srgbClr val="D9D9D9"/>
                          </a:solidFill>
                          <a:latin typeface="Arial" panose="020B0604020202020204"/>
                          <a:cs typeface="Arial" panose="020B0604020202020204"/>
                        </a:rPr>
                        <a:t>tab.</a:t>
                      </a:r>
                    </a:p>
                    <a:p>
                      <a:pPr defTabSz="3765550"/>
                      <a:endParaRPr lang="en-US" sz="1000" i="0" dirty="0">
                        <a:solidFill>
                          <a:srgbClr val="D9D9D9"/>
                        </a:solidFill>
                        <a:latin typeface="Arial" panose="020B0604020202020204"/>
                        <a:cs typeface="Arial" panose="020B0604020202020204"/>
                      </a:endParaRPr>
                    </a:p>
                    <a:p>
                      <a:pPr defTabSz="3765550"/>
                      <a:r>
                        <a:rPr lang="en-US" sz="1000" i="0" dirty="0">
                          <a:solidFill>
                            <a:srgbClr val="D9D9D9"/>
                          </a:solidFill>
                          <a:latin typeface="Arial" panose="020B0604020202020204"/>
                          <a:cs typeface="Arial" panose="020B0604020202020204"/>
                        </a:rPr>
                        <a:t>To print your poster using our same-day professional printing service, go online to </a:t>
                      </a:r>
                      <a:r>
                        <a:rPr lang="en-US" sz="1000" i="0" dirty="0" err="1">
                          <a:solidFill>
                            <a:srgbClr val="FFC000"/>
                          </a:solidFill>
                          <a:latin typeface="Arial" panose="020B0604020202020204"/>
                          <a:cs typeface="Arial" panose="020B0604020202020204"/>
                        </a:rPr>
                        <a:t>PosterPresentations.com</a:t>
                      </a:r>
                      <a:r>
                        <a:rPr lang="en-US" sz="1000" i="0" dirty="0">
                          <a:solidFill>
                            <a:srgbClr val="D9D9D9"/>
                          </a:solidFill>
                          <a:latin typeface="Arial" panose="020B0604020202020204"/>
                          <a:cs typeface="Arial" panose="020B0604020202020204"/>
                        </a:rPr>
                        <a:t> and click on "</a:t>
                      </a:r>
                      <a:r>
                        <a:rPr lang="en-US" sz="1000" i="0" dirty="0">
                          <a:solidFill>
                            <a:srgbClr val="FFC000"/>
                          </a:solidFill>
                          <a:latin typeface="Arial" panose="020B0604020202020204"/>
                          <a:cs typeface="Arial" panose="020B0604020202020204"/>
                        </a:rPr>
                        <a:t>Order your poster</a:t>
                      </a:r>
                      <a:r>
                        <a:rPr lang="en-US" sz="1000" i="0" dirty="0">
                          <a:solidFill>
                            <a:srgbClr val="D9D9D9"/>
                          </a:solidFill>
                          <a:latin typeface="Arial" panose="020B0604020202020204"/>
                          <a:cs typeface="Arial" panose="020B0604020202020204"/>
                        </a:rPr>
                        <a:t>".</a:t>
                      </a:r>
                      <a:endParaRPr lang="en-US" sz="1000" b="1" dirty="0">
                        <a:solidFill>
                          <a:srgbClr val="D9D9D9"/>
                        </a:solidFill>
                        <a:latin typeface="Arial" panose="020B0604020202020204"/>
                        <a:cs typeface="Arial" panose="020B0604020202020204"/>
                      </a:endParaRPr>
                    </a:p>
                  </a:txBody>
                  <a:tcPr marL="71080" marR="71080" marT="35540" marB="35540">
                    <a:solidFill>
                      <a:srgbClr val="010101"/>
                    </a:solidFill>
                  </a:tcPr>
                </a:tc>
                <a:tc hMerge="1">
                  <a:txBody>
                    <a:bodyPr/>
                    <a:lstStyle/>
                    <a:p>
                      <a:endParaRPr lang="en-US"/>
                    </a:p>
                  </a:txBody>
                  <a:tcPr>
                    <a:solidFill>
                      <a:schemeClr val="tx1">
                        <a:lumMod val="95000"/>
                        <a:lumOff val="5000"/>
                      </a:schemeClr>
                    </a:solidFill>
                  </a:tcPr>
                </a:tc>
                <a:extLst>
                  <a:ext uri="{0D108BD9-81ED-4DB2-BD59-A6C34878D82A}">
                    <a16:rowId xmlns:a16="http://schemas.microsoft.com/office/drawing/2014/main" val="10001"/>
                  </a:ext>
                </a:extLst>
              </a:tr>
              <a:tr h="2300540">
                <a:tc>
                  <a:txBody>
                    <a:bodyPr/>
                    <a:lstStyle/>
                    <a:p>
                      <a:pPr algn="ctr"/>
                      <a:endParaRPr lang="en-US" sz="1200" dirty="0">
                        <a:solidFill>
                          <a:srgbClr val="1F3A4E"/>
                        </a:solidFill>
                      </a:endParaRPr>
                    </a:p>
                    <a:p>
                      <a:pPr marL="0" marR="0" indent="0" algn="ctr" defTabSz="5015865" rtl="0" eaLnBrk="1" fontAlgn="auto" latinLnBrk="0" hangingPunct="1">
                        <a:lnSpc>
                          <a:spcPct val="100000"/>
                        </a:lnSpc>
                        <a:spcBef>
                          <a:spcPts val="0"/>
                        </a:spcBef>
                        <a:spcAft>
                          <a:spcPts val="0"/>
                        </a:spcAft>
                        <a:buClrTx/>
                        <a:buSzTx/>
                        <a:buFontTx/>
                        <a:buNone/>
                        <a:defRPr/>
                      </a:pPr>
                      <a:r>
                        <a:rPr lang="en-US" sz="1200" dirty="0">
                          <a:solidFill>
                            <a:schemeClr val="bg1"/>
                          </a:solidFill>
                          <a:latin typeface="Arial" panose="020B0604020202020204" pitchFamily="34" charset="0"/>
                          <a:cs typeface="Arial" panose="020B0604020202020204" pitchFamily="34" charset="0"/>
                        </a:rPr>
                        <a:t>This is a template for a </a:t>
                      </a:r>
                    </a:p>
                    <a:p>
                      <a:pPr algn="ctr"/>
                      <a:r>
                        <a:rPr lang="en-US" sz="1200" dirty="0">
                          <a:solidFill>
                            <a:schemeClr val="bg1"/>
                          </a:solidFill>
                          <a:latin typeface="Arial" panose="020B0604020202020204" pitchFamily="34" charset="0"/>
                          <a:cs typeface="Arial" panose="020B0604020202020204" pitchFamily="34" charset="0"/>
                        </a:rPr>
                        <a:t>presentation poster</a:t>
                      </a:r>
                      <a:br>
                        <a:rPr lang="en-US" sz="1200" dirty="0">
                          <a:solidFill>
                            <a:schemeClr val="bg1"/>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Virtual</a:t>
                      </a:r>
                      <a:br>
                        <a:rPr lang="en-US" sz="2000" b="1" dirty="0">
                          <a:solidFill>
                            <a:srgbClr val="FFC000"/>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Wide Screen</a:t>
                      </a:r>
                      <a:br>
                        <a:rPr lang="en-US" sz="2000" b="1" dirty="0">
                          <a:solidFill>
                            <a:srgbClr val="FFC000"/>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(16:9 Ratio)</a:t>
                      </a:r>
                      <a:br>
                        <a:rPr lang="en-US" sz="1200" dirty="0">
                          <a:solidFill>
                            <a:schemeClr val="bg1"/>
                          </a:solidFill>
                          <a:latin typeface="Arial" panose="020B0604020202020204" pitchFamily="34" charset="0"/>
                          <a:cs typeface="Arial" panose="020B0604020202020204" pitchFamily="34" charset="0"/>
                        </a:rPr>
                      </a:br>
                      <a:endParaRPr lang="en-US" sz="1200" dirty="0">
                        <a:solidFill>
                          <a:srgbClr val="1F3A4E"/>
                        </a:solidFill>
                      </a:endParaRPr>
                    </a:p>
                  </a:txBody>
                  <a:tcPr marL="52579" marR="52579" marT="23003" marB="23003">
                    <a:solidFill>
                      <a:srgbClr val="010101"/>
                    </a:solidFill>
                  </a:tcPr>
                </a:tc>
                <a:tc>
                  <a:txBody>
                    <a:bodyPr/>
                    <a:lstStyle/>
                    <a:p>
                      <a:pPr marL="0" marR="0" indent="0" algn="l" defTabSz="4389120" rtl="0" eaLnBrk="1" fontAlgn="auto" latinLnBrk="0" hangingPunct="1">
                        <a:lnSpc>
                          <a:spcPct val="100000"/>
                        </a:lnSpc>
                        <a:spcBef>
                          <a:spcPts val="0"/>
                        </a:spcBef>
                        <a:spcAft>
                          <a:spcPts val="0"/>
                        </a:spcAft>
                        <a:buClrTx/>
                        <a:buSzTx/>
                        <a:buFontTx/>
                        <a:buNone/>
                        <a:defRPr/>
                      </a:pPr>
                      <a:r>
                        <a:rPr lang="en-US" sz="1200" b="1" baseline="0" dirty="0">
                          <a:solidFill>
                            <a:srgbClr val="FFC000"/>
                          </a:solidFill>
                          <a:latin typeface="Arial" panose="020B0604020202020204" pitchFamily="34" charset="0"/>
                          <a:cs typeface="Arial" panose="020B0604020202020204" pitchFamily="34" charset="0"/>
                        </a:rPr>
                        <a:t>Important: Check the template size</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27 tall x 48 wide</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36 tall x 64 wide</a:t>
                      </a:r>
                    </a:p>
                    <a:p>
                      <a:pPr marL="0" marR="0" indent="0" algn="l" defTabSz="4389120" rtl="0" eaLnBrk="1" fontAlgn="auto" latinLnBrk="0" hangingPunct="1">
                        <a:lnSpc>
                          <a:spcPct val="100000"/>
                        </a:lnSpc>
                        <a:spcBef>
                          <a:spcPts val="0"/>
                        </a:spcBef>
                        <a:spcAft>
                          <a:spcPts val="0"/>
                        </a:spcAft>
                        <a:buClrTx/>
                        <a:buSzTx/>
                        <a:buFontTx/>
                        <a:buNone/>
                        <a:defRPr/>
                      </a:pPr>
                      <a:r>
                        <a:rPr lang="en-US" sz="1000" b="0" baseline="0" dirty="0">
                          <a:solidFill>
                            <a:srgbClr val="FFC000"/>
                          </a:solidFill>
                          <a:latin typeface="Arial" panose="020B0604020202020204" pitchFamily="34" charset="0"/>
                          <a:cs typeface="Arial" panose="020B0604020202020204" pitchFamily="34" charset="0"/>
                        </a:rPr>
                        <a:t>45 tall x 80 wide</a:t>
                      </a:r>
                    </a:p>
                  </a:txBody>
                  <a:tcPr marL="105158" marR="52579" marT="69009" marB="23003">
                    <a:solidFill>
                      <a:srgbClr val="010101"/>
                    </a:solidFill>
                  </a:tcPr>
                </a:tc>
                <a:extLst>
                  <a:ext uri="{0D108BD9-81ED-4DB2-BD59-A6C34878D82A}">
                    <a16:rowId xmlns:a16="http://schemas.microsoft.com/office/drawing/2014/main" val="10002"/>
                  </a:ext>
                </a:extLst>
              </a:tr>
              <a:tr h="2157787">
                <a:tc>
                  <a:txBody>
                    <a:bodyPr/>
                    <a:lstStyle/>
                    <a:p>
                      <a:endParaRPr lang="en-US" sz="1000" dirty="0">
                        <a:solidFill>
                          <a:srgbClr val="1F3A4E"/>
                        </a:solidFill>
                      </a:endParaRPr>
                    </a:p>
                  </a:txBody>
                  <a:tcPr marL="52579" marR="52579" marT="23003" marB="23003">
                    <a:blipFill rotWithShape="1">
                      <a:blip r:embed="rId3"/>
                      <a:stretch>
                        <a:fillRect/>
                      </a:stretch>
                    </a:blipFill>
                  </a:tcPr>
                </a:tc>
                <a:tc>
                  <a:txBody>
                    <a:bodyPr/>
                    <a:lstStyle/>
                    <a:p>
                      <a:pPr algn="l"/>
                      <a:r>
                        <a:rPr lang="en-US" sz="1200" b="1" baseline="0" dirty="0">
                          <a:solidFill>
                            <a:srgbClr val="FFC000"/>
                          </a:solidFill>
                          <a:latin typeface="Arial" panose="020B0604020202020204" pitchFamily="34" charset="0"/>
                          <a:cs typeface="Arial" panose="020B0604020202020204" pitchFamily="34" charset="0"/>
                        </a:rPr>
                        <a:t>How to </a:t>
                      </a:r>
                      <a:r>
                        <a:rPr lang="en-US" sz="2000" b="1" baseline="0" dirty="0">
                          <a:solidFill>
                            <a:srgbClr val="FFC000"/>
                          </a:solidFill>
                          <a:latin typeface="Arial" panose="020B0604020202020204" pitchFamily="34" charset="0"/>
                          <a:cs typeface="Arial" panose="020B0604020202020204" pitchFamily="34" charset="0"/>
                        </a:rPr>
                        <a:t>Zoom in </a:t>
                      </a:r>
                      <a:r>
                        <a:rPr lang="en-US" sz="1200" b="1" baseline="0" dirty="0">
                          <a:solidFill>
                            <a:srgbClr val="FFC000"/>
                          </a:solidFill>
                          <a:latin typeface="Arial" panose="020B0604020202020204" pitchFamily="34" charset="0"/>
                          <a:cs typeface="Arial" panose="020B0604020202020204" pitchFamily="34" charset="0"/>
                        </a:rPr>
                        <a:t>and </a:t>
                      </a:r>
                      <a:r>
                        <a:rPr lang="en-US" sz="900" b="1" baseline="0" dirty="0">
                          <a:solidFill>
                            <a:srgbClr val="FFC000"/>
                          </a:solidFill>
                          <a:latin typeface="Arial" panose="020B0604020202020204" pitchFamily="34" charset="0"/>
                          <a:cs typeface="Arial" panose="020B0604020202020204" pitchFamily="34" charset="0"/>
                        </a:rPr>
                        <a:t>out</a:t>
                      </a:r>
                      <a:endParaRPr lang="en-US" sz="1200" b="1" baseline="0" dirty="0">
                        <a:solidFill>
                          <a:srgbClr val="FFC000"/>
                        </a:solidFill>
                        <a:latin typeface="Arial" panose="020B0604020202020204" pitchFamily="34" charset="0"/>
                        <a:cs typeface="Arial" panose="020B0604020202020204" pitchFamily="34" charset="0"/>
                      </a:endParaRPr>
                    </a:p>
                    <a:p>
                      <a:pPr algn="l"/>
                      <a:r>
                        <a:rPr lang="en-US" sz="10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1. </a:t>
                      </a:r>
                      <a:r>
                        <a:rPr lang="en-US" sz="10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2. </a:t>
                      </a:r>
                      <a:r>
                        <a:rPr lang="en-US" sz="10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05158" marR="52579" marT="69009" marB="23003">
                    <a:solidFill>
                      <a:srgbClr val="010101"/>
                    </a:solidFill>
                  </a:tcPr>
                </a:tc>
                <a:extLst>
                  <a:ext uri="{0D108BD9-81ED-4DB2-BD59-A6C34878D82A}">
                    <a16:rowId xmlns:a16="http://schemas.microsoft.com/office/drawing/2014/main" val="10003"/>
                  </a:ext>
                </a:extLst>
              </a:tr>
              <a:tr h="910736">
                <a:tc gridSpan="2">
                  <a:txBody>
                    <a:bodyPr/>
                    <a:lstStyle/>
                    <a:p>
                      <a:pPr marL="0" marR="0" lvl="0" indent="0" algn="l" defTabSz="4389120" rtl="0" eaLnBrk="1" fontAlgn="auto" latinLnBrk="0" hangingPunct="1">
                        <a:lnSpc>
                          <a:spcPct val="100000"/>
                        </a:lnSpc>
                        <a:spcBef>
                          <a:spcPts val="0"/>
                        </a:spcBef>
                        <a:spcAft>
                          <a:spcPts val="0"/>
                        </a:spcAft>
                        <a:buClrTx/>
                        <a:buSzTx/>
                        <a:buFontTx/>
                        <a:buNone/>
                        <a:defRPr/>
                      </a:pPr>
                      <a:r>
                        <a:rPr lang="en-US" sz="1200" b="1" baseline="0" dirty="0">
                          <a:solidFill>
                            <a:srgbClr val="FFC000"/>
                          </a:solidFill>
                          <a:latin typeface="Arial" panose="020B0604020202020204" pitchFamily="34" charset="0"/>
                          <a:cs typeface="Arial" panose="020B0604020202020204" pitchFamily="34" charset="0"/>
                        </a:rPr>
                        <a:t>Ruler and Guides</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marL="142161" marR="71080" marT="106621" marB="35540">
                    <a:solidFill>
                      <a:srgbClr val="010101"/>
                    </a:solidFill>
                  </a:tcPr>
                </a:tc>
                <a:tc hMerge="1">
                  <a:txBody>
                    <a:bodyPr/>
                    <a:lstStyle/>
                    <a:p>
                      <a:endParaRPr lang="en-US"/>
                    </a:p>
                  </a:txBody>
                  <a:tcPr marL="182880" marT="137160">
                    <a:solidFill>
                      <a:schemeClr val="tx1">
                        <a:lumMod val="95000"/>
                        <a:lumOff val="5000"/>
                      </a:schemeClr>
                    </a:solidFill>
                  </a:tcPr>
                </a:tc>
                <a:extLst>
                  <a:ext uri="{0D108BD9-81ED-4DB2-BD59-A6C34878D82A}">
                    <a16:rowId xmlns:a16="http://schemas.microsoft.com/office/drawing/2014/main" val="10004"/>
                  </a:ext>
                </a:extLst>
              </a:tr>
              <a:tr h="1924157">
                <a:tc>
                  <a:txBody>
                    <a:bodyPr/>
                    <a:lstStyle/>
                    <a:p>
                      <a:endParaRPr lang="en-US" sz="1000" dirty="0">
                        <a:solidFill>
                          <a:srgbClr val="1F3A4E"/>
                        </a:solidFill>
                      </a:endParaRPr>
                    </a:p>
                  </a:txBody>
                  <a:tcPr marL="52579" marR="52579" marT="23003" marB="23003">
                    <a:blipFill rotWithShape="1">
                      <a:blip r:embed="rId4"/>
                      <a:stretch>
                        <a:fillRect/>
                      </a:stretch>
                    </a:blipFill>
                  </a:tcPr>
                </a:tc>
                <a:tc>
                  <a:txBody>
                    <a:bodyPr/>
                    <a:lstStyle/>
                    <a:p>
                      <a:pPr marL="0" lvl="1" indent="0" algn="l" defTabSz="114300"/>
                      <a:r>
                        <a:rPr lang="en-US" sz="1200" b="1" baseline="0" dirty="0">
                          <a:solidFill>
                            <a:srgbClr val="FFC000"/>
                          </a:solidFill>
                          <a:latin typeface="Arial" panose="020B0604020202020204" pitchFamily="34" charset="0"/>
                          <a:cs typeface="Arial" panose="020B0604020202020204" pitchFamily="34" charset="0"/>
                        </a:rPr>
                        <a:t>Headers and text containers</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05158" marR="52579" marT="69009" marB="23003">
                    <a:solidFill>
                      <a:srgbClr val="010101"/>
                    </a:solidFill>
                  </a:tcPr>
                </a:tc>
                <a:extLst>
                  <a:ext uri="{0D108BD9-81ED-4DB2-BD59-A6C34878D82A}">
                    <a16:rowId xmlns:a16="http://schemas.microsoft.com/office/drawing/2014/main" val="10005"/>
                  </a:ext>
                </a:extLst>
              </a:tr>
              <a:tr h="1770596">
                <a:tc gridSpan="2">
                  <a:txBody>
                    <a:bodyPr/>
                    <a:lstStyle/>
                    <a:p>
                      <a:r>
                        <a:rPr lang="en-US" sz="1200" b="1" dirty="0">
                          <a:solidFill>
                            <a:srgbClr val="FFC000"/>
                          </a:solidFill>
                          <a:latin typeface="Arial" panose="020B0604020202020204" pitchFamily="34" charset="0"/>
                          <a:cs typeface="Arial" panose="020B0604020202020204" pitchFamily="34" charset="0"/>
                        </a:rPr>
                        <a:t>Adding content to the poster</a:t>
                      </a:r>
                    </a:p>
                    <a:p>
                      <a:r>
                        <a:rPr lang="en-US" sz="10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0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000" dirty="0">
                        <a:solidFill>
                          <a:srgbClr val="D9D9D9"/>
                        </a:solidFill>
                        <a:latin typeface="Arial" panose="020B0604020202020204" pitchFamily="34" charset="0"/>
                        <a:cs typeface="Arial" panose="020B0604020202020204" pitchFamily="34" charset="0"/>
                      </a:endParaRPr>
                    </a:p>
                  </a:txBody>
                  <a:tcPr marL="142161" marR="71080" marT="106621" marB="35540">
                    <a:solidFill>
                      <a:srgbClr val="010101"/>
                    </a:solidFill>
                  </a:tcPr>
                </a:tc>
                <a:tc hMerge="1">
                  <a:txBody>
                    <a:bodyPr/>
                    <a:lstStyle/>
                    <a:p>
                      <a:endParaRPr lang="en-US"/>
                    </a:p>
                  </a:txBody>
                  <a:tcPr marL="182880" marT="137160">
                    <a:solidFill>
                      <a:srgbClr val="010101"/>
                    </a:solidFill>
                  </a:tcPr>
                </a:tc>
                <a:extLst>
                  <a:ext uri="{0D108BD9-81ED-4DB2-BD59-A6C34878D82A}">
                    <a16:rowId xmlns:a16="http://schemas.microsoft.com/office/drawing/2014/main" val="10006"/>
                  </a:ext>
                </a:extLst>
              </a:tr>
              <a:tr h="1196281">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2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D9D9D9"/>
                          </a:solidFill>
                          <a:effectLst/>
                          <a:uLnTx/>
                          <a:uFillTx/>
                          <a:latin typeface="Arial" panose="020B0604020202020204"/>
                          <a:ea typeface="+mn-ea"/>
                          <a:cs typeface="Arial" panose="020B0604020202020204"/>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71080" marR="71080" marT="35540" marB="35540">
                    <a:solidFill>
                      <a:srgbClr val="010101"/>
                    </a:solidFill>
                  </a:tcPr>
                </a:tc>
                <a:tc hMerge="1">
                  <a:txBody>
                    <a:bodyPr/>
                    <a:lstStyle/>
                    <a:p>
                      <a:endParaRPr lang="en-US"/>
                    </a:p>
                  </a:txBody>
                  <a:tcPr/>
                </a:tc>
                <a:extLst>
                  <a:ext uri="{0D108BD9-81ED-4DB2-BD59-A6C34878D82A}">
                    <a16:rowId xmlns:a16="http://schemas.microsoft.com/office/drawing/2014/main" val="10007"/>
                  </a:ext>
                </a:extLst>
              </a:tr>
              <a:tr h="1153772">
                <a:tc gridSpan="2">
                  <a:txBody>
                    <a:bodyPr/>
                    <a:lstStyle/>
                    <a:p>
                      <a:endParaRPr lang="en-US" sz="1000" dirty="0">
                        <a:solidFill>
                          <a:schemeClr val="bg1"/>
                        </a:solidFill>
                        <a:latin typeface="Arial" panose="020B0604020202020204" pitchFamily="34" charset="0"/>
                        <a:cs typeface="Arial" panose="020B0604020202020204" pitchFamily="34" charset="0"/>
                      </a:endParaRPr>
                    </a:p>
                  </a:txBody>
                  <a:tcPr marL="71080" marR="71080" marT="35540" marB="35540">
                    <a:blipFill rotWithShape="1">
                      <a:blip r:embed="rId5"/>
                      <a:stretch>
                        <a:fillRect/>
                      </a:stretch>
                    </a:blipFill>
                  </a:tcPr>
                </a:tc>
                <a:tc hMerge="1">
                  <a:txBody>
                    <a:bodyPr/>
                    <a:lstStyle/>
                    <a:p>
                      <a:endParaRPr lang="en-US"/>
                    </a:p>
                  </a:txBody>
                  <a:tcPr/>
                </a:tc>
                <a:extLst>
                  <a:ext uri="{0D108BD9-81ED-4DB2-BD59-A6C34878D82A}">
                    <a16:rowId xmlns:a16="http://schemas.microsoft.com/office/drawing/2014/main" val="10008"/>
                  </a:ext>
                </a:extLst>
              </a:tr>
              <a:tr h="644151">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200" b="1" noProof="0" dirty="0">
                          <a:solidFill>
                            <a:srgbClr val="FFC000"/>
                          </a:solidFill>
                          <a:latin typeface="Arial" panose="020B0604020202020204"/>
                          <a:cs typeface="Arial" panose="020B0604020202020204"/>
                        </a:rPr>
                        <a:t>Quality check your graphics</a:t>
                      </a:r>
                    </a:p>
                    <a:p>
                      <a:pPr marL="0" marR="0" lvl="0" indent="0" algn="l" defTabSz="1518285" rtl="0" eaLnBrk="1" fontAlgn="auto" latinLnBrk="0" hangingPunct="1">
                        <a:lnSpc>
                          <a:spcPct val="100000"/>
                        </a:lnSpc>
                        <a:spcBef>
                          <a:spcPts val="0"/>
                        </a:spcBef>
                        <a:spcAft>
                          <a:spcPts val="0"/>
                        </a:spcAft>
                        <a:buClrTx/>
                        <a:buSzTx/>
                        <a:buFontTx/>
                        <a:buNone/>
                        <a:defRPr/>
                      </a:pPr>
                      <a:r>
                        <a:rPr lang="en-US" sz="1000" noProof="0" dirty="0">
                          <a:solidFill>
                            <a:srgbClr val="D9D9D9"/>
                          </a:solidFill>
                          <a:latin typeface="Arial" panose="020B0604020202020204"/>
                          <a:cs typeface="Arial" panose="020B0604020202020204"/>
                        </a:rPr>
                        <a:t>Zoom in and look at your images at 100%-200% magnification. If they look clear, they will print well. </a:t>
                      </a:r>
                    </a:p>
                  </a:txBody>
                  <a:tcPr marL="71080" marR="71080" marT="35540" marB="35540">
                    <a:solidFill>
                      <a:srgbClr val="010101"/>
                    </a:solidFill>
                  </a:tcPr>
                </a:tc>
                <a:tc hMerge="1">
                  <a:txBody>
                    <a:bodyPr/>
                    <a:lstStyle/>
                    <a:p>
                      <a:endParaRPr lang="en-US"/>
                    </a:p>
                  </a:txBody>
                  <a:tcPr>
                    <a:solidFill>
                      <a:schemeClr val="tx1">
                        <a:lumMod val="95000"/>
                        <a:lumOff val="5000"/>
                      </a:schemeClr>
                    </a:solidFill>
                  </a:tcPr>
                </a:tc>
                <a:extLst>
                  <a:ext uri="{0D108BD9-81ED-4DB2-BD59-A6C34878D82A}">
                    <a16:rowId xmlns:a16="http://schemas.microsoft.com/office/drawing/2014/main" val="10009"/>
                  </a:ext>
                </a:extLst>
              </a:tr>
              <a:tr h="1603624">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000" noProof="0" dirty="0">
                        <a:solidFill>
                          <a:schemeClr val="bg1"/>
                        </a:solidFill>
                        <a:latin typeface="Arial" panose="020B0604020202020204"/>
                        <a:cs typeface="Arial" panose="020B0604020202020204"/>
                      </a:endParaRPr>
                    </a:p>
                  </a:txBody>
                  <a:tcPr marL="71080" marR="71080" marT="35540" marB="3554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13" name="Table 12"/>
          <p:cNvGraphicFramePr>
            <a:graphicFrameLocks noGrp="1"/>
          </p:cNvGraphicFramePr>
          <p:nvPr userDrawn="1"/>
        </p:nvGraphicFramePr>
        <p:xfrm>
          <a:off x="29619709" y="0"/>
          <a:ext cx="5621803" cy="16467402"/>
        </p:xfrm>
        <a:graphic>
          <a:graphicData uri="http://schemas.openxmlformats.org/drawingml/2006/table">
            <a:tbl>
              <a:tblPr firstRow="1" bandRow="1">
                <a:tableStyleId>{5C22544A-7EE6-4342-B048-85BDC9FD1C3A}</a:tableStyleId>
              </a:tblPr>
              <a:tblGrid>
                <a:gridCol w="2095685">
                  <a:extLst>
                    <a:ext uri="{9D8B030D-6E8A-4147-A177-3AD203B41FA5}">
                      <a16:colId xmlns:a16="http://schemas.microsoft.com/office/drawing/2014/main" val="20000"/>
                    </a:ext>
                  </a:extLst>
                </a:gridCol>
                <a:gridCol w="681713">
                  <a:extLst>
                    <a:ext uri="{9D8B030D-6E8A-4147-A177-3AD203B41FA5}">
                      <a16:colId xmlns:a16="http://schemas.microsoft.com/office/drawing/2014/main" val="20001"/>
                    </a:ext>
                  </a:extLst>
                </a:gridCol>
                <a:gridCol w="2844405">
                  <a:extLst>
                    <a:ext uri="{9D8B030D-6E8A-4147-A177-3AD203B41FA5}">
                      <a16:colId xmlns:a16="http://schemas.microsoft.com/office/drawing/2014/main" val="20002"/>
                    </a:ext>
                  </a:extLst>
                </a:gridCol>
              </a:tblGrid>
              <a:tr h="646893">
                <a:tc gridSpan="3">
                  <a:txBody>
                    <a:bodyPr/>
                    <a:lstStyle/>
                    <a:p>
                      <a:pPr marL="0" marR="0" indent="0" algn="ctr" defTabSz="4389120" rtl="0" eaLnBrk="1" fontAlgn="auto" latinLnBrk="0" hangingPunct="1">
                        <a:lnSpc>
                          <a:spcPct val="100000"/>
                        </a:lnSpc>
                        <a:spcBef>
                          <a:spcPts val="0"/>
                        </a:spcBef>
                        <a:spcAft>
                          <a:spcPts val="0"/>
                        </a:spcAft>
                        <a:buClrTx/>
                        <a:buSzTx/>
                        <a:buFontTx/>
                        <a:buNone/>
                        <a:defRPr/>
                      </a:pPr>
                      <a:r>
                        <a:rPr lang="en-US" sz="2100" b="0" spc="600" dirty="0">
                          <a:solidFill>
                            <a:srgbClr val="1F3A4E"/>
                          </a:solidFill>
                          <a:latin typeface="Arial Black" panose="020B0A04020102020204" pitchFamily="34" charset="0"/>
                        </a:rPr>
                        <a:t>QUICK START GUIDE</a:t>
                      </a:r>
                      <a:br>
                        <a:rPr lang="en-US" sz="2100" b="0" spc="600" dirty="0">
                          <a:solidFill>
                            <a:srgbClr val="1F3A4E"/>
                          </a:solidFill>
                          <a:latin typeface="Arial Black" panose="020B0A04020102020204" pitchFamily="34" charset="0"/>
                        </a:rPr>
                      </a:br>
                      <a:r>
                        <a:rPr lang="en-US" sz="1700" b="1" spc="0" dirty="0">
                          <a:solidFill>
                            <a:srgbClr val="FF0000"/>
                          </a:solidFill>
                          <a:latin typeface="Trebuchet MS" panose="020B0603020202020204" pitchFamily="34" charset="0"/>
                        </a:rPr>
                        <a:t>(THIS SIDEBAR WILL NOT PRINT)</a:t>
                      </a:r>
                      <a:endParaRPr lang="en-US" sz="2100" b="1" spc="600" dirty="0">
                        <a:solidFill>
                          <a:schemeClr val="bg1"/>
                        </a:solidFill>
                        <a:latin typeface="Trebuchet MS" panose="020B0603020202020204" pitchFamily="34" charset="0"/>
                      </a:endParaRPr>
                    </a:p>
                  </a:txBody>
                  <a:tcPr marL="95264" marR="95264" marT="47632" marB="47632">
                    <a:solidFill>
                      <a:srgbClr val="FFC000"/>
                    </a:solidFill>
                  </a:tcPr>
                </a:tc>
                <a:tc hMerge="1">
                  <a:txBody>
                    <a:bodyPr/>
                    <a:lstStyle/>
                    <a:p>
                      <a:endParaRPr lang="en-US"/>
                    </a:p>
                  </a:txBody>
                  <a:tcPr/>
                </a:tc>
                <a:tc hMerge="1">
                  <a:txBody>
                    <a:bodyPr/>
                    <a:lstStyle/>
                    <a:p>
                      <a:endParaRPr lang="en-US"/>
                    </a:p>
                  </a:txBody>
                  <a:tcPr marL="95264" marR="95264" marT="47632" marB="47632">
                    <a:solidFill>
                      <a:srgbClr val="FFC000"/>
                    </a:solidFill>
                  </a:tcPr>
                </a:tc>
                <a:extLst>
                  <a:ext uri="{0D108BD9-81ED-4DB2-BD59-A6C34878D82A}">
                    <a16:rowId xmlns:a16="http://schemas.microsoft.com/office/drawing/2014/main" val="10000"/>
                  </a:ext>
                </a:extLst>
              </a:tr>
              <a:tr h="2580081">
                <a:tc gridSpan="3">
                  <a:txBody>
                    <a:bodyPr/>
                    <a:lstStyle/>
                    <a:p>
                      <a:pPr algn="l"/>
                      <a:r>
                        <a:rPr lang="en-US" sz="15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3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300" dirty="0">
                          <a:solidFill>
                            <a:srgbClr val="FFC000"/>
                          </a:solidFill>
                          <a:hlinkClick r:id="rId7"/>
                        </a:rPr>
                        <a:t>https://www.posterpresentations.com/how-to-change-the-research-poster-template-colors.html</a:t>
                      </a:r>
                      <a:endParaRPr lang="en-US" sz="1300" dirty="0">
                        <a:solidFill>
                          <a:srgbClr val="FFC000"/>
                        </a:solidFill>
                      </a:endParaRPr>
                    </a:p>
                    <a:p>
                      <a:pPr marL="0" indent="0" algn="l" defTabSz="114300"/>
                      <a:endParaRPr lang="en-US" sz="13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3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3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3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95264" marR="95264" marT="47632" marB="47632">
                    <a:solidFill>
                      <a:schemeClr val="tx1"/>
                    </a:solidFill>
                  </a:tcPr>
                </a:tc>
                <a:tc hMerge="1">
                  <a:txBody>
                    <a:bodyPr/>
                    <a:lstStyle/>
                    <a:p>
                      <a:endParaRPr lang="en-US"/>
                    </a:p>
                  </a:txBody>
                  <a:tcPr marL="182880" marT="137160">
                    <a:blipFill rotWithShape="1">
                      <a:blip r:embed="rId8"/>
                      <a:stretch>
                        <a:fillRect/>
                      </a:stretch>
                    </a:blipFill>
                  </a:tcPr>
                </a:tc>
                <a:tc hMerge="1">
                  <a:txBody>
                    <a:bodyPr/>
                    <a:lstStyle/>
                    <a:p>
                      <a:endParaRPr lang="en-US"/>
                    </a:p>
                  </a:txBody>
                  <a:tcPr marL="95264" marR="95264" marT="47632" marB="47632">
                    <a:solidFill>
                      <a:schemeClr val="tx1"/>
                    </a:solidFill>
                  </a:tcPr>
                </a:tc>
                <a:extLst>
                  <a:ext uri="{0D108BD9-81ED-4DB2-BD59-A6C34878D82A}">
                    <a16:rowId xmlns:a16="http://schemas.microsoft.com/office/drawing/2014/main" val="10001"/>
                  </a:ext>
                </a:extLst>
              </a:tr>
              <a:tr h="1352261">
                <a:tc gridSpan="3">
                  <a:txBody>
                    <a:bodyPr/>
                    <a:lstStyle/>
                    <a:p>
                      <a:r>
                        <a:rPr lang="en-US" sz="1500" b="1" dirty="0">
                          <a:solidFill>
                            <a:srgbClr val="FFC000"/>
                          </a:solidFill>
                          <a:latin typeface="Arial" panose="020B0604020202020204" pitchFamily="34" charset="0"/>
                          <a:cs typeface="Arial" panose="020B0604020202020204" pitchFamily="34" charset="0"/>
                        </a:rPr>
                        <a:t>How to change the column layout configuration</a:t>
                      </a:r>
                    </a:p>
                    <a:p>
                      <a:r>
                        <a:rPr lang="en-US" sz="13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550" rtl="0" eaLnBrk="1" fontAlgn="auto" latinLnBrk="0" hangingPunct="1">
                        <a:lnSpc>
                          <a:spcPct val="100000"/>
                        </a:lnSpc>
                        <a:spcBef>
                          <a:spcPts val="0"/>
                        </a:spcBef>
                        <a:spcAft>
                          <a:spcPts val="0"/>
                        </a:spcAft>
                        <a:buClrTx/>
                        <a:buSzTx/>
                        <a:buFontTx/>
                        <a:buNone/>
                        <a:defRPr/>
                      </a:pPr>
                      <a:r>
                        <a:rPr lang="en-US" sz="1300" dirty="0">
                          <a:solidFill>
                            <a:srgbClr val="D9D9D9"/>
                          </a:solidFill>
                          <a:latin typeface="Arial" panose="020B0604020202020204" pitchFamily="34" charset="0"/>
                          <a:cs typeface="Arial" panose="020B0604020202020204" pitchFamily="34" charset="0"/>
                        </a:rPr>
                        <a:t>You can see a tutorial here: </a:t>
                      </a:r>
                      <a:r>
                        <a:rPr lang="en-US" sz="1300" u="sng" dirty="0">
                          <a:solidFill>
                            <a:srgbClr val="FFC000"/>
                          </a:solidFill>
                          <a:latin typeface="Arial" panose="020B0604020202020204" pitchFamily="34" charset="0"/>
                          <a:cs typeface="Arial" panose="020B0604020202020204" pitchFamily="34" charset="0"/>
                        </a:rPr>
                        <a:t>https://</a:t>
                      </a:r>
                      <a:r>
                        <a:rPr lang="en-US" sz="1300" u="sng" dirty="0" err="1">
                          <a:solidFill>
                            <a:srgbClr val="FFC000"/>
                          </a:solidFill>
                          <a:latin typeface="Arial" panose="020B0604020202020204" pitchFamily="34" charset="0"/>
                          <a:cs typeface="Arial" panose="020B0604020202020204" pitchFamily="34" charset="0"/>
                        </a:rPr>
                        <a:t>www.posterpresentations.com</a:t>
                      </a:r>
                      <a:r>
                        <a:rPr lang="en-US" sz="1300" u="sng" dirty="0">
                          <a:solidFill>
                            <a:srgbClr val="FFC000"/>
                          </a:solidFill>
                          <a:latin typeface="Arial" panose="020B0604020202020204" pitchFamily="34" charset="0"/>
                          <a:cs typeface="Arial" panose="020B0604020202020204" pitchFamily="34" charset="0"/>
                        </a:rPr>
                        <a:t>/how-to-change-the-column-</a:t>
                      </a:r>
                      <a:r>
                        <a:rPr lang="en-US" sz="13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90527" marR="95264" marT="142896" marB="47632">
                    <a:solidFill>
                      <a:schemeClr val="tx1"/>
                    </a:solidFill>
                  </a:tcPr>
                </a:tc>
                <a:tc hMerge="1">
                  <a:txBody>
                    <a:bodyPr/>
                    <a:lstStyle/>
                    <a:p>
                      <a:endParaRPr lang="en-US"/>
                    </a:p>
                  </a:txBody>
                  <a:tcPr marL="182880" marT="137160">
                    <a:blipFill rotWithShape="1">
                      <a:blip r:embed="rId9"/>
                      <a:stretch>
                        <a:fillRect/>
                      </a:stretch>
                    </a:blipFill>
                  </a:tcPr>
                </a:tc>
                <a:tc hMerge="1">
                  <a:txBody>
                    <a:bodyPr/>
                    <a:lstStyle/>
                    <a:p>
                      <a:endParaRPr lang="en-US"/>
                    </a:p>
                  </a:txBody>
                  <a:tcPr marL="190527" marR="95264" marT="142896" marB="47632">
                    <a:solidFill>
                      <a:schemeClr val="tx1"/>
                    </a:solidFill>
                  </a:tcPr>
                </a:tc>
                <a:extLst>
                  <a:ext uri="{0D108BD9-81ED-4DB2-BD59-A6C34878D82A}">
                    <a16:rowId xmlns:a16="http://schemas.microsoft.com/office/drawing/2014/main" val="10002"/>
                  </a:ext>
                </a:extLst>
              </a:tr>
              <a:tr h="1587221">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300" noProof="0" dirty="0">
                        <a:solidFill>
                          <a:srgbClr val="D9D9D9"/>
                        </a:solidFill>
                        <a:latin typeface="Arial" panose="020B0604020202020204" pitchFamily="34" charset="0"/>
                        <a:cs typeface="Arial" panose="020B0604020202020204" pitchFamily="34" charset="0"/>
                      </a:endParaRPr>
                    </a:p>
                  </a:txBody>
                  <a:tcPr marL="95264" marR="95264" marT="47632" marB="47632">
                    <a:blipFill dpi="0" rotWithShape="1">
                      <a:blip r:embed="rId10">
                        <a:extLst>
                          <a:ext uri="{28A0092B-C50C-407E-A947-70E740481C1C}">
                            <a14:useLocalDpi xmlns:a14="http://schemas.microsoft.com/office/drawing/2010/main" val="0"/>
                          </a:ext>
                        </a:extLst>
                      </a:blip>
                      <a:srcRect/>
                      <a:stretch>
                        <a:fillRect/>
                      </a:stretch>
                    </a:blipFill>
                  </a:tcPr>
                </a:tc>
                <a:tc hMerge="1">
                  <a:txBody>
                    <a:bodyPr/>
                    <a:lstStyle/>
                    <a:p>
                      <a:endParaRPr lang="en-US"/>
                    </a:p>
                  </a:txBody>
                  <a:tcPr marL="95264" marR="95264" marT="47632" marB="47632">
                    <a:solidFill>
                      <a:srgbClr val="010101"/>
                    </a:solidFill>
                  </a:tcPr>
                </a:tc>
                <a:tc row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5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defRPr/>
                      </a:pPr>
                      <a:r>
                        <a:rPr lang="en-US" sz="1300" noProof="0" dirty="0">
                          <a:solidFill>
                            <a:srgbClr val="D9D9D9"/>
                          </a:solidFill>
                          <a:latin typeface="Arial" panose="020B0604020202020204" pitchFamily="34" charset="0"/>
                          <a:cs typeface="Arial" panose="020B0604020202020204" pitchFamily="34" charset="0"/>
                        </a:rPr>
                        <a:t>The Quick Start</a:t>
                      </a:r>
                      <a:r>
                        <a:rPr lang="en-US" sz="1300" baseline="0" noProof="0" dirty="0">
                          <a:solidFill>
                            <a:srgbClr val="D9D9D9"/>
                          </a:solidFill>
                          <a:latin typeface="Arial" panose="020B0604020202020204" pitchFamily="34" charset="0"/>
                          <a:cs typeface="Arial" panose="020B0604020202020204" pitchFamily="34" charset="0"/>
                        </a:rPr>
                        <a:t> Guides</a:t>
                      </a:r>
                      <a:r>
                        <a:rPr lang="en-US" sz="1300" noProof="0" dirty="0">
                          <a:solidFill>
                            <a:srgbClr val="D9D9D9"/>
                          </a:solidFill>
                          <a:latin typeface="Arial" panose="020B0604020202020204" pitchFamily="34" charset="0"/>
                          <a:cs typeface="Arial" panose="020B0604020202020204" pitchFamily="34" charset="0"/>
                        </a:rPr>
                        <a:t> </a:t>
                      </a:r>
                      <a:r>
                        <a:rPr lang="en-US" sz="1300" u="sng" noProof="0" dirty="0">
                          <a:solidFill>
                            <a:srgbClr val="D9D9D9"/>
                          </a:solidFill>
                          <a:latin typeface="Arial" panose="020B0604020202020204" pitchFamily="34" charset="0"/>
                          <a:cs typeface="Arial" panose="020B0604020202020204" pitchFamily="34" charset="0"/>
                        </a:rPr>
                        <a:t>are outside the template’s printable area</a:t>
                      </a:r>
                      <a:r>
                        <a:rPr lang="en-US" sz="1300" noProof="0" dirty="0">
                          <a:solidFill>
                            <a:srgbClr val="D9D9D9"/>
                          </a:solidFill>
                          <a:latin typeface="Arial" panose="020B0604020202020204" pitchFamily="34" charset="0"/>
                          <a:cs typeface="Arial" panose="020B0604020202020204" pitchFamily="34" charset="0"/>
                        </a:rPr>
                        <a:t> and they will not be on the printed poster</a:t>
                      </a:r>
                      <a:r>
                        <a:rPr lang="en-US" sz="13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defRPr/>
                      </a:pPr>
                      <a:endParaRPr lang="en-US" sz="13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3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defRPr/>
                      </a:pPr>
                      <a:endParaRPr lang="en-US" sz="1300" baseline="0" noProof="0" dirty="0">
                        <a:solidFill>
                          <a:srgbClr val="D9D9D9"/>
                        </a:solidFill>
                        <a:latin typeface="Arial" panose="020B0604020202020204" pitchFamily="34" charset="0"/>
                        <a:cs typeface="Arial" panose="020B0604020202020204" pitchFamily="34" charset="0"/>
                      </a:endParaRPr>
                    </a:p>
                  </a:txBody>
                  <a:tcPr marL="95264" marR="95264" marT="47632" marB="47632">
                    <a:solidFill>
                      <a:srgbClr val="010101"/>
                    </a:solidFill>
                  </a:tcPr>
                </a:tc>
                <a:extLst>
                  <a:ext uri="{0D108BD9-81ED-4DB2-BD59-A6C34878D82A}">
                    <a16:rowId xmlns:a16="http://schemas.microsoft.com/office/drawing/2014/main" val="10003"/>
                  </a:ext>
                </a:extLst>
              </a:tr>
              <a:tr h="1653209">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300" baseline="0" noProof="0" dirty="0">
                        <a:solidFill>
                          <a:srgbClr val="D9D9D9"/>
                        </a:solidFill>
                        <a:latin typeface="Arial" panose="020B0604020202020204" pitchFamily="34" charset="0"/>
                        <a:cs typeface="Arial" panose="020B0604020202020204" pitchFamily="34" charset="0"/>
                      </a:endParaRPr>
                    </a:p>
                    <a:p>
                      <a:pPr marL="0" marR="0" lvl="0" indent="0" algn="l" defTabSz="1518285" rtl="0" eaLnBrk="1" fontAlgn="auto" latinLnBrk="0" hangingPunct="1">
                        <a:lnSpc>
                          <a:spcPct val="100000"/>
                        </a:lnSpc>
                        <a:spcBef>
                          <a:spcPts val="0"/>
                        </a:spcBef>
                        <a:spcAft>
                          <a:spcPts val="0"/>
                        </a:spcAft>
                        <a:buClrTx/>
                        <a:buSzTx/>
                        <a:buFontTx/>
                        <a:buNone/>
                        <a:defRPr/>
                      </a:pPr>
                      <a:r>
                        <a:rPr lang="en-US" sz="1300" baseline="0" noProof="0" dirty="0">
                          <a:solidFill>
                            <a:srgbClr val="D9D9D9"/>
                          </a:solidFill>
                          <a:latin typeface="Arial" panose="020B0604020202020204" pitchFamily="34" charset="0"/>
                          <a:cs typeface="Arial" panose="020B0604020202020204" pitchFamily="34" charset="0"/>
                        </a:rPr>
                        <a:t>To hide the guides click on the </a:t>
                      </a:r>
                      <a:r>
                        <a:rPr lang="en-US" sz="1300" b="1" baseline="0" noProof="0" dirty="0">
                          <a:solidFill>
                            <a:srgbClr val="D9D9D9"/>
                          </a:solidFill>
                          <a:latin typeface="Arial" panose="020B0604020202020204" pitchFamily="34" charset="0"/>
                          <a:cs typeface="Arial" panose="020B0604020202020204" pitchFamily="34" charset="0"/>
                        </a:rPr>
                        <a:t>Home</a:t>
                      </a:r>
                      <a:r>
                        <a:rPr lang="en-US" sz="13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300" b="1" baseline="0" noProof="0" dirty="0">
                          <a:solidFill>
                            <a:srgbClr val="D9D9D9"/>
                          </a:solidFill>
                          <a:latin typeface="Arial" panose="020B0604020202020204" pitchFamily="34" charset="0"/>
                          <a:cs typeface="Arial" panose="020B0604020202020204" pitchFamily="34" charset="0"/>
                        </a:rPr>
                        <a:t>Layout</a:t>
                      </a:r>
                      <a:r>
                        <a:rPr lang="en-US" sz="13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300" b="1" baseline="0" noProof="0" dirty="0">
                          <a:solidFill>
                            <a:srgbClr val="D9D9D9"/>
                          </a:solidFill>
                          <a:latin typeface="Arial" panose="020B0604020202020204" pitchFamily="34" charset="0"/>
                          <a:cs typeface="Arial" panose="020B0604020202020204" pitchFamily="34" charset="0"/>
                        </a:rPr>
                        <a:t>Without Guides </a:t>
                      </a:r>
                      <a:r>
                        <a:rPr lang="en-US" sz="1300" b="0" baseline="0" noProof="0" dirty="0">
                          <a:solidFill>
                            <a:srgbClr val="D9D9D9"/>
                          </a:solidFill>
                          <a:latin typeface="Arial" panose="020B0604020202020204" pitchFamily="34" charset="0"/>
                          <a:cs typeface="Arial" panose="020B0604020202020204" pitchFamily="34" charset="0"/>
                        </a:rPr>
                        <a:t>layout</a:t>
                      </a:r>
                      <a:r>
                        <a:rPr lang="en-US" sz="1300" baseline="0" noProof="0" dirty="0">
                          <a:solidFill>
                            <a:srgbClr val="D9D9D9"/>
                          </a:solidFill>
                          <a:latin typeface="Arial" panose="020B0604020202020204" pitchFamily="34" charset="0"/>
                          <a:cs typeface="Arial" panose="020B0604020202020204" pitchFamily="34" charset="0"/>
                        </a:rPr>
                        <a:t>.</a:t>
                      </a:r>
                      <a:endParaRPr lang="en-US" sz="1300" noProof="0" dirty="0">
                        <a:solidFill>
                          <a:srgbClr val="D9D9D9"/>
                        </a:solidFill>
                        <a:latin typeface="Arial" panose="020B0604020202020204" pitchFamily="34" charset="0"/>
                        <a:cs typeface="Arial" panose="020B0604020202020204" pitchFamily="34" charset="0"/>
                      </a:endParaRPr>
                    </a:p>
                    <a:p>
                      <a:pPr marL="0" marR="0" lvl="0" indent="0" algn="l" defTabSz="1518285" rtl="0" eaLnBrk="1" fontAlgn="auto" latinLnBrk="0" hangingPunct="1">
                        <a:lnSpc>
                          <a:spcPct val="100000"/>
                        </a:lnSpc>
                        <a:spcBef>
                          <a:spcPts val="0"/>
                        </a:spcBef>
                        <a:spcAft>
                          <a:spcPts val="0"/>
                        </a:spcAft>
                        <a:buClrTx/>
                        <a:buSzTx/>
                        <a:buFontTx/>
                        <a:buNone/>
                        <a:defRPr/>
                      </a:pPr>
                      <a:endParaRPr lang="en-US" sz="1300" noProof="0" dirty="0">
                        <a:solidFill>
                          <a:srgbClr val="D9D9D9"/>
                        </a:solidFill>
                        <a:latin typeface="Arial" panose="020B0604020202020204" pitchFamily="34" charset="0"/>
                        <a:cs typeface="Arial" panose="020B0604020202020204" pitchFamily="34" charset="0"/>
                      </a:endParaRPr>
                    </a:p>
                  </a:txBody>
                  <a:tcPr marL="95264" marR="95264" marT="47632" marB="47632">
                    <a:solidFill>
                      <a:srgbClr val="010101"/>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1670206">
                <a:tc gridSpan="2">
                  <a:txBody>
                    <a:bodyPr/>
                    <a:lstStyle/>
                    <a:p>
                      <a:r>
                        <a:rPr lang="en-US" sz="1500" b="1" dirty="0">
                          <a:solidFill>
                            <a:srgbClr val="FFC000"/>
                          </a:solidFill>
                          <a:latin typeface="Arial" panose="020B0604020202020204" pitchFamily="34" charset="0"/>
                          <a:cs typeface="Arial" panose="020B0604020202020204" pitchFamily="34" charset="0"/>
                        </a:rPr>
                        <a:t>How to</a:t>
                      </a:r>
                      <a:r>
                        <a:rPr lang="en-US" sz="1500" b="1" baseline="0" dirty="0">
                          <a:solidFill>
                            <a:srgbClr val="FFC000"/>
                          </a:solidFill>
                          <a:latin typeface="Arial" panose="020B0604020202020204" pitchFamily="34" charset="0"/>
                          <a:cs typeface="Arial" panose="020B0604020202020204" pitchFamily="34" charset="0"/>
                        </a:rPr>
                        <a:t> preview your poster prior to presenting</a:t>
                      </a:r>
                      <a:endParaRPr lang="en-US" sz="1500" b="1" dirty="0">
                        <a:solidFill>
                          <a:srgbClr val="FFC000"/>
                        </a:solidFill>
                        <a:latin typeface="Arial" panose="020B0604020202020204" pitchFamily="34" charset="0"/>
                        <a:cs typeface="Arial" panose="020B0604020202020204" pitchFamily="34" charset="0"/>
                      </a:endParaRPr>
                    </a:p>
                    <a:p>
                      <a:r>
                        <a:rPr lang="en-US" sz="1300" dirty="0">
                          <a:solidFill>
                            <a:srgbClr val="D9D9D9"/>
                          </a:solidFill>
                          <a:latin typeface="Arial" panose="020B0604020202020204" pitchFamily="34" charset="0"/>
                          <a:cs typeface="Arial" panose="020B0604020202020204" pitchFamily="34" charset="0"/>
                        </a:rPr>
                        <a:t>You can preview your poster at any time by pressing the </a:t>
                      </a:r>
                      <a:r>
                        <a:rPr lang="en-US" sz="1300" dirty="0">
                          <a:solidFill>
                            <a:srgbClr val="FFC000"/>
                          </a:solidFill>
                          <a:latin typeface="Arial" panose="020B0604020202020204" pitchFamily="34" charset="0"/>
                          <a:cs typeface="Arial" panose="020B0604020202020204" pitchFamily="34" charset="0"/>
                        </a:rPr>
                        <a:t>F5 key</a:t>
                      </a:r>
                      <a:r>
                        <a:rPr lang="en-US" sz="13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1300" dirty="0">
                          <a:solidFill>
                            <a:srgbClr val="FFC000"/>
                          </a:solidFill>
                          <a:latin typeface="Arial" panose="020B0604020202020204" pitchFamily="34" charset="0"/>
                          <a:cs typeface="Arial" panose="020B0604020202020204" pitchFamily="34" charset="0"/>
                        </a:rPr>
                        <a:t>ESC key </a:t>
                      </a:r>
                      <a:r>
                        <a:rPr lang="en-US" sz="1300" dirty="0">
                          <a:solidFill>
                            <a:srgbClr val="D9D9D9"/>
                          </a:solidFill>
                          <a:latin typeface="Arial" panose="020B0604020202020204" pitchFamily="34" charset="0"/>
                          <a:cs typeface="Arial" panose="020B0604020202020204" pitchFamily="34" charset="0"/>
                        </a:rPr>
                        <a:t>to exit Preview.</a:t>
                      </a:r>
                    </a:p>
                  </a:txBody>
                  <a:tcPr marL="95264" marR="95264" marT="47632" marB="47632">
                    <a:solidFill>
                      <a:srgbClr val="010101"/>
                    </a:solidFill>
                  </a:tcPr>
                </a:tc>
                <a:tc hMerge="1">
                  <a:txBody>
                    <a:bodyPr/>
                    <a:lstStyle/>
                    <a:p>
                      <a:endParaRPr lang="en-US"/>
                    </a:p>
                  </a:txBody>
                  <a:tcPr marL="106881" marR="53440" marT="70140" marB="23380" anchor="ctr">
                    <a:solidFill>
                      <a:schemeClr val="tx1">
                        <a:lumMod val="95000"/>
                        <a:lumOff val="5000"/>
                      </a:schemeClr>
                    </a:solidFill>
                  </a:tcPr>
                </a:tc>
                <a:tc>
                  <a:txBody>
                    <a:bodyPr/>
                    <a:lstStyle/>
                    <a:p>
                      <a:r>
                        <a:rPr lang="en-US" sz="5900" b="1" dirty="0">
                          <a:solidFill>
                            <a:srgbClr val="D9D9D9"/>
                          </a:solidFill>
                          <a:latin typeface="Arial" panose="020B0604020202020204" pitchFamily="34" charset="0"/>
                          <a:cs typeface="Arial" panose="020B0604020202020204" pitchFamily="34" charset="0"/>
                        </a:rPr>
                        <a:t>F5</a:t>
                      </a:r>
                      <a:r>
                        <a:rPr lang="en-US" sz="1300" baseline="0" dirty="0">
                          <a:solidFill>
                            <a:srgbClr val="D9D9D9"/>
                          </a:solidFill>
                          <a:latin typeface="Arial" panose="020B0604020202020204" pitchFamily="34" charset="0"/>
                          <a:cs typeface="Arial" panose="020B0604020202020204" pitchFamily="34" charset="0"/>
                        </a:rPr>
                        <a:t> </a:t>
                      </a:r>
                      <a:endParaRPr lang="en-US" dirty="0"/>
                    </a:p>
                  </a:txBody>
                  <a:tcPr marL="106881" marR="53440" marT="70140" marB="23380" anchor="ctr">
                    <a:solidFill>
                      <a:schemeClr val="tx1">
                        <a:lumMod val="95000"/>
                        <a:lumOff val="5000"/>
                      </a:schemeClr>
                    </a:solidFill>
                  </a:tcPr>
                </a:tc>
                <a:extLst>
                  <a:ext uri="{0D108BD9-81ED-4DB2-BD59-A6C34878D82A}">
                    <a16:rowId xmlns:a16="http://schemas.microsoft.com/office/drawing/2014/main" val="10005"/>
                  </a:ext>
                </a:extLst>
              </a:tr>
              <a:tr h="880793">
                <a:tc gridSpan="3">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500" b="1" noProof="0" dirty="0">
                          <a:solidFill>
                            <a:srgbClr val="FFC000"/>
                          </a:solidFill>
                          <a:latin typeface="Arial" panose="020B0604020202020204"/>
                          <a:cs typeface="Arial" panose="020B0604020202020204"/>
                        </a:rPr>
                        <a:t>How to present your poster</a:t>
                      </a:r>
                    </a:p>
                    <a:p>
                      <a:pPr marL="0" marR="0" lvl="0" indent="0" algn="l" defTabSz="114300" rtl="0" eaLnBrk="1" fontAlgn="auto" latinLnBrk="0" hangingPunct="1">
                        <a:lnSpc>
                          <a:spcPct val="100000"/>
                        </a:lnSpc>
                        <a:spcBef>
                          <a:spcPts val="0"/>
                        </a:spcBef>
                        <a:spcAft>
                          <a:spcPts val="0"/>
                        </a:spcAft>
                        <a:buClrTx/>
                        <a:buSzTx/>
                        <a:buFontTx/>
                        <a:buNone/>
                        <a:defRPr/>
                      </a:pPr>
                      <a:r>
                        <a:rPr lang="en-US" sz="1300" noProof="0" dirty="0">
                          <a:solidFill>
                            <a:srgbClr val="D9D9D9"/>
                          </a:solidFill>
                          <a:latin typeface="Arial" panose="020B0604020202020204"/>
                          <a:cs typeface="Arial" panose="020B0604020202020204"/>
                        </a:rPr>
                        <a:t>When you finish designing your poster and are ready to virtually present it, follow the conference organizers' instructions. </a:t>
                      </a:r>
                    </a:p>
                    <a:p>
                      <a:pPr marL="0" marR="0" lvl="0" indent="0" algn="l" defTabSz="114300" rtl="0" eaLnBrk="1" fontAlgn="auto" latinLnBrk="0" hangingPunct="1">
                        <a:lnSpc>
                          <a:spcPct val="100000"/>
                        </a:lnSpc>
                        <a:spcBef>
                          <a:spcPts val="0"/>
                        </a:spcBef>
                        <a:spcAft>
                          <a:spcPts val="0"/>
                        </a:spcAft>
                        <a:buClrTx/>
                        <a:buSzTx/>
                        <a:buFontTx/>
                        <a:buNone/>
                        <a:defRPr/>
                      </a:pPr>
                      <a:endParaRPr lang="en-US" sz="1300" noProof="0" dirty="0">
                        <a:solidFill>
                          <a:srgbClr val="D9D9D9"/>
                        </a:solidFill>
                        <a:latin typeface="Arial" panose="020B0604020202020204"/>
                        <a:cs typeface="Arial" panose="020B0604020202020204"/>
                      </a:endParaRPr>
                    </a:p>
                  </a:txBody>
                  <a:tcPr marL="95264" marR="95264" marT="47632" marB="47632">
                    <a:solidFill>
                      <a:srgbClr val="010101"/>
                    </a:solidFill>
                  </a:tcPr>
                </a:tc>
                <a:tc hMerge="1">
                  <a:txBody>
                    <a:bodyPr/>
                    <a:lstStyle/>
                    <a:p>
                      <a:endParaRPr lang="en-US"/>
                    </a:p>
                  </a:txBody>
                  <a:tcPr/>
                </a:tc>
                <a:tc hMerge="1">
                  <a:txBody>
                    <a:bodyPr/>
                    <a:lstStyle/>
                    <a:p>
                      <a:endParaRPr lang="en-US"/>
                    </a:p>
                  </a:txBody>
                  <a:tcPr marL="95264" marR="95264" marT="47632" marB="47632">
                    <a:solidFill>
                      <a:srgbClr val="010101"/>
                    </a:solidFill>
                  </a:tcPr>
                </a:tc>
                <a:extLst>
                  <a:ext uri="{0D108BD9-81ED-4DB2-BD59-A6C34878D82A}">
                    <a16:rowId xmlns:a16="http://schemas.microsoft.com/office/drawing/2014/main" val="10006"/>
                  </a:ext>
                </a:extLst>
              </a:tr>
              <a:tr h="4224920">
                <a:tc gridSpan="3">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600" b="1" noProof="0" dirty="0">
                          <a:solidFill>
                            <a:srgbClr val="FFC000"/>
                          </a:solidFill>
                          <a:latin typeface="Arial" panose="020B0604020202020204"/>
                          <a:cs typeface="Arial" panose="020B0604020202020204"/>
                        </a:rPr>
                        <a:t>Publish, present virtually, share, and discuss!</a:t>
                      </a:r>
                    </a:p>
                    <a:p>
                      <a:pPr marL="0" marR="0" lvl="0" indent="0" algn="l" defTabSz="114300" rtl="0" eaLnBrk="1" fontAlgn="auto" latinLnBrk="0" hangingPunct="1">
                        <a:lnSpc>
                          <a:spcPct val="100000"/>
                        </a:lnSpc>
                        <a:spcBef>
                          <a:spcPts val="0"/>
                        </a:spcBef>
                        <a:spcAft>
                          <a:spcPts val="0"/>
                        </a:spcAft>
                        <a:buClrTx/>
                        <a:buSzTx/>
                        <a:buFontTx/>
                        <a:buNone/>
                        <a:defRPr/>
                      </a:pPr>
                      <a:r>
                        <a:rPr lang="en-US" sz="1400" b="1" noProof="0" dirty="0">
                          <a:solidFill>
                            <a:srgbClr val="D9D9D9"/>
                          </a:solidFill>
                          <a:latin typeface="Arial" panose="020B0604020202020204"/>
                          <a:cs typeface="Arial" panose="020B0604020202020204"/>
                        </a:rPr>
                        <a:t>Submit your poster and add it to the Research Poster Virtual Library.</a:t>
                      </a:r>
                      <a:br>
                        <a:rPr lang="en-US" sz="1400" b="1" noProof="0" dirty="0">
                          <a:solidFill>
                            <a:srgbClr val="D9D9D9"/>
                          </a:solidFill>
                          <a:latin typeface="Arial" panose="020B0604020202020204"/>
                          <a:cs typeface="Arial" panose="020B0604020202020204"/>
                        </a:rPr>
                      </a:br>
                      <a:br>
                        <a:rPr lang="en-US" sz="1400" b="1" noProof="0" dirty="0">
                          <a:solidFill>
                            <a:srgbClr val="D9D9D9"/>
                          </a:solidFill>
                          <a:latin typeface="Arial" panose="020B0604020202020204"/>
                          <a:cs typeface="Arial" panose="020B0604020202020204"/>
                        </a:rPr>
                      </a:br>
                      <a:r>
                        <a:rPr lang="en-US" sz="1400" b="1" noProof="0" dirty="0">
                          <a:solidFill>
                            <a:schemeClr val="accent4"/>
                          </a:solidFill>
                          <a:latin typeface="Arial" panose="020B0604020202020204"/>
                          <a:cs typeface="Arial" panose="020B0604020202020204"/>
                        </a:rPr>
                        <a:t>Continuous</a:t>
                      </a:r>
                      <a:r>
                        <a:rPr lang="en-US" sz="1400" b="1" noProof="0" dirty="0">
                          <a:solidFill>
                            <a:srgbClr val="D9D9D9"/>
                          </a:solidFill>
                          <a:latin typeface="Arial" panose="020B0604020202020204"/>
                          <a:cs typeface="Arial" panose="020B0604020202020204"/>
                        </a:rPr>
                        <a:t> </a:t>
                      </a:r>
                      <a:r>
                        <a:rPr lang="en-US" sz="1400" b="1" noProof="0" dirty="0">
                          <a:solidFill>
                            <a:srgbClr val="FFC000"/>
                          </a:solidFill>
                          <a:latin typeface="Arial" panose="020B0604020202020204"/>
                          <a:cs typeface="Arial" panose="020B0604020202020204"/>
                        </a:rPr>
                        <a:t>global reach</a:t>
                      </a:r>
                    </a:p>
                    <a:p>
                      <a:pPr marL="0" marR="0" lvl="0" indent="0" algn="l" defTabSz="114300" rtl="0" eaLnBrk="1" fontAlgn="auto" latinLnBrk="0" hangingPunct="1">
                        <a:lnSpc>
                          <a:spcPct val="100000"/>
                        </a:lnSpc>
                        <a:spcBef>
                          <a:spcPts val="0"/>
                        </a:spcBef>
                        <a:spcAft>
                          <a:spcPts val="0"/>
                        </a:spcAft>
                        <a:buClrTx/>
                        <a:buSzTx/>
                        <a:buFontTx/>
                        <a:buNone/>
                        <a:defRPr/>
                      </a:pPr>
                      <a:r>
                        <a:rPr lang="en-US" sz="1400" b="0" noProof="0" dirty="0">
                          <a:solidFill>
                            <a:srgbClr val="D9D9D9"/>
                          </a:solidFill>
                          <a:latin typeface="Arial" panose="020B0604020202020204"/>
                          <a:cs typeface="Arial" panose="020B0604020202020204"/>
                        </a:rPr>
                        <a:t>Share your research with thousands of students, educators, scientists, and researchers from all over the United States and the World.</a:t>
                      </a:r>
                    </a:p>
                    <a:p>
                      <a:pPr marL="0" marR="0" lvl="0" indent="0" algn="l" defTabSz="114300" rtl="0" eaLnBrk="1" fontAlgn="auto" latinLnBrk="0" hangingPunct="1">
                        <a:lnSpc>
                          <a:spcPct val="100000"/>
                        </a:lnSpc>
                        <a:spcBef>
                          <a:spcPts val="0"/>
                        </a:spcBef>
                        <a:spcAft>
                          <a:spcPts val="0"/>
                        </a:spcAft>
                        <a:buClrTx/>
                        <a:buSzTx/>
                        <a:buFontTx/>
                        <a:buNone/>
                        <a:defRPr/>
                      </a:pPr>
                      <a:endParaRPr lang="en-US" sz="1400" b="1" noProof="0" dirty="0">
                        <a:solidFill>
                          <a:srgbClr val="D9D9D9"/>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400" b="1" noProof="0" dirty="0">
                          <a:solidFill>
                            <a:srgbClr val="FFC000"/>
                          </a:solidFill>
                          <a:latin typeface="Arial" panose="020B0604020202020204"/>
                          <a:cs typeface="Arial" panose="020B0604020202020204"/>
                        </a:rPr>
                        <a:t>Full-featured poster showcase included</a:t>
                      </a:r>
                    </a:p>
                    <a:p>
                      <a:pPr marL="0" marR="0" lvl="0" indent="0" algn="l" defTabSz="114300" rtl="0" eaLnBrk="1" fontAlgn="auto" latinLnBrk="0" hangingPunct="1">
                        <a:lnSpc>
                          <a:spcPct val="100000"/>
                        </a:lnSpc>
                        <a:spcBef>
                          <a:spcPts val="0"/>
                        </a:spcBef>
                        <a:spcAft>
                          <a:spcPts val="0"/>
                        </a:spcAft>
                        <a:buClrTx/>
                        <a:buSzTx/>
                        <a:buFontTx/>
                        <a:buNone/>
                        <a:defRPr/>
                      </a:pPr>
                      <a:r>
                        <a:rPr lang="en-US" sz="1400" b="0" noProof="0" dirty="0">
                          <a:solidFill>
                            <a:srgbClr val="D9D9D9"/>
                          </a:solidFill>
                          <a:latin typeface="Arial" panose="020B0604020202020204"/>
                          <a:cs typeface="Arial" panose="020B0604020202020204"/>
                        </a:rPr>
                        <a:t>Present your poster on a  professional full-featured and customizable web page that includes full screen functions, social sharing, your own discussion board, private contact form, narration and more.</a:t>
                      </a:r>
                    </a:p>
                    <a:p>
                      <a:pPr marL="0" marR="0" lvl="0" indent="0" algn="l" defTabSz="114300" rtl="0" eaLnBrk="1" fontAlgn="auto" latinLnBrk="0" hangingPunct="1">
                        <a:lnSpc>
                          <a:spcPct val="100000"/>
                        </a:lnSpc>
                        <a:spcBef>
                          <a:spcPts val="0"/>
                        </a:spcBef>
                        <a:spcAft>
                          <a:spcPts val="0"/>
                        </a:spcAft>
                        <a:buClrTx/>
                        <a:buSzTx/>
                        <a:buFontTx/>
                        <a:buNone/>
                        <a:defRPr/>
                      </a:pPr>
                      <a:endParaRPr lang="en-US" sz="1400" b="1" noProof="0" dirty="0">
                        <a:solidFill>
                          <a:srgbClr val="D9D9D9"/>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400" b="1" noProof="0" dirty="0">
                          <a:solidFill>
                            <a:srgbClr val="FFC000"/>
                          </a:solidFill>
                          <a:latin typeface="Arial" panose="020B0604020202020204"/>
                          <a:cs typeface="Arial" panose="020B0604020202020204"/>
                        </a:rPr>
                        <a:t>Convenience for presenter groups and conference coordinators </a:t>
                      </a:r>
                    </a:p>
                    <a:p>
                      <a:pPr marL="0" marR="0" lvl="0" indent="0" algn="l" defTabSz="114300" rtl="0" eaLnBrk="1" fontAlgn="auto" latinLnBrk="0" hangingPunct="1">
                        <a:lnSpc>
                          <a:spcPct val="100000"/>
                        </a:lnSpc>
                        <a:spcBef>
                          <a:spcPts val="0"/>
                        </a:spcBef>
                        <a:spcAft>
                          <a:spcPts val="0"/>
                        </a:spcAft>
                        <a:buClrTx/>
                        <a:buSzTx/>
                        <a:buFontTx/>
                        <a:buNone/>
                        <a:defRPr/>
                      </a:pPr>
                      <a:r>
                        <a:rPr lang="en-US" sz="1400" b="0" noProof="0" dirty="0">
                          <a:solidFill>
                            <a:srgbClr val="D9D9D9"/>
                          </a:solidFill>
                          <a:latin typeface="Arial" panose="020B0604020202020204"/>
                          <a:cs typeface="Arial" panose="020B0604020202020204"/>
                        </a:rPr>
                        <a:t>Published posters can easily be presented at virtual conferences. Perfect solution for organizers of meetings and conferences.</a:t>
                      </a:r>
                      <a:br>
                        <a:rPr lang="en-US" sz="1400" b="1" noProof="0" dirty="0">
                          <a:solidFill>
                            <a:srgbClr val="D9D9D9"/>
                          </a:solidFill>
                          <a:latin typeface="Arial" panose="020B0604020202020204"/>
                          <a:cs typeface="Arial" panose="020B0604020202020204"/>
                        </a:rPr>
                      </a:br>
                      <a:endParaRPr lang="en-US" sz="1400" b="1" noProof="0" dirty="0">
                        <a:solidFill>
                          <a:srgbClr val="D9D9D9"/>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600" b="1" noProof="0" dirty="0">
                          <a:solidFill>
                            <a:srgbClr val="FFC000"/>
                          </a:solidFill>
                          <a:latin typeface="Arial" panose="020B0604020202020204"/>
                          <a:cs typeface="Arial" panose="020B0604020202020204"/>
                          <a:hlinkClick r:id="rId11"/>
                        </a:rPr>
                        <a:t>https://www.PosterPresentations.com/</a:t>
                      </a:r>
                      <a:r>
                        <a:rPr lang="en-US" sz="1600" b="1" u="sng" noProof="0" dirty="0">
                          <a:solidFill>
                            <a:srgbClr val="FFC000"/>
                          </a:solidFill>
                          <a:latin typeface="Arial" panose="020B0604020202020204"/>
                          <a:cs typeface="Arial" panose="020B0604020202020204"/>
                          <a:hlinkClick r:id="rId11"/>
                        </a:rPr>
                        <a:t>research</a:t>
                      </a:r>
                      <a:endParaRPr lang="en-US" sz="1600" b="1" u="sng" noProof="0" dirty="0">
                        <a:solidFill>
                          <a:srgbClr val="FFC000"/>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endParaRPr lang="en-US" sz="1400" b="1" noProof="0" dirty="0">
                        <a:solidFill>
                          <a:srgbClr val="D9D9D9"/>
                        </a:solidFill>
                        <a:latin typeface="Arial" panose="020B0604020202020204"/>
                        <a:cs typeface="Arial" panose="020B0604020202020204"/>
                      </a:endParaRPr>
                    </a:p>
                  </a:txBody>
                  <a:tcPr marL="95264" marR="95264" marT="47632" marB="47632">
                    <a:solidFill>
                      <a:srgbClr val="003366"/>
                    </a:solidFill>
                  </a:tcPr>
                </a:tc>
                <a:tc hMerge="1">
                  <a:txBody>
                    <a:bodyPr/>
                    <a:lstStyle/>
                    <a:p>
                      <a:endParaRPr lang="en-US"/>
                    </a:p>
                  </a:txBody>
                  <a:tcPr/>
                </a:tc>
                <a:tc hMerge="1">
                  <a:txBody>
                    <a:bodyPr/>
                    <a:lstStyle/>
                    <a:p>
                      <a:endParaRPr lang="en-US"/>
                    </a:p>
                  </a:txBody>
                  <a:tcPr marL="95264" marR="95264" marT="47632" marB="47632">
                    <a:solidFill>
                      <a:schemeClr val="accent5">
                        <a:lumMod val="50000"/>
                      </a:schemeClr>
                    </a:solidFill>
                  </a:tcPr>
                </a:tc>
                <a:extLst>
                  <a:ext uri="{0D108BD9-81ED-4DB2-BD59-A6C34878D82A}">
                    <a16:rowId xmlns:a16="http://schemas.microsoft.com/office/drawing/2014/main" val="10007"/>
                  </a:ext>
                </a:extLst>
              </a:tr>
              <a:tr h="770816">
                <a:tc gridSpan="3">
                  <a:txBody>
                    <a:bodyPr/>
                    <a:lstStyle/>
                    <a:p>
                      <a:endParaRPr lang="en-US" sz="1300" dirty="0">
                        <a:solidFill>
                          <a:srgbClr val="1F3A4E"/>
                        </a:solidFill>
                      </a:endParaRPr>
                    </a:p>
                  </a:txBody>
                  <a:tcPr marL="95264" marR="95264" marT="47632" marB="47632">
                    <a:blipFill dpi="0" rotWithShape="1">
                      <a:blip r:embed="rId12">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marL="95264" marR="95264" marT="47632" marB="47632">
                    <a:blipFill dpi="0" rotWithShape="1">
                      <a:blip r:embed="rId1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8"/>
                  </a:ext>
                </a:extLst>
              </a:tr>
              <a:tr h="560893">
                <a:tc>
                  <a:txBody>
                    <a:bodyPr/>
                    <a:lstStyle/>
                    <a:p>
                      <a:pPr>
                        <a:lnSpc>
                          <a:spcPct val="100000"/>
                        </a:lnSpc>
                      </a:pPr>
                      <a:r>
                        <a:rPr lang="en-US" sz="1000" dirty="0">
                          <a:solidFill>
                            <a:schemeClr val="bg1">
                              <a:lumMod val="85000"/>
                            </a:schemeClr>
                          </a:solidFill>
                          <a:latin typeface="Arial" panose="020B0604020202020204"/>
                          <a:cs typeface="Arial" panose="020B0604020202020204"/>
                        </a:rPr>
                        <a:t>© 2020</a:t>
                      </a:r>
                      <a:r>
                        <a:rPr lang="en-US" sz="1000" baseline="0" dirty="0">
                          <a:solidFill>
                            <a:schemeClr val="bg1">
                              <a:lumMod val="85000"/>
                            </a:schemeClr>
                          </a:solidFill>
                          <a:latin typeface="Arial" panose="020B0604020202020204"/>
                          <a:cs typeface="Arial" panose="020B0604020202020204"/>
                        </a:rPr>
                        <a:t> </a:t>
                      </a:r>
                      <a:r>
                        <a:rPr lang="en-US" sz="1000" dirty="0" err="1">
                          <a:solidFill>
                            <a:schemeClr val="bg1">
                              <a:lumMod val="85000"/>
                            </a:schemeClr>
                          </a:solidFill>
                          <a:latin typeface="Arial" panose="020B0604020202020204"/>
                          <a:cs typeface="Arial" panose="020B0604020202020204"/>
                        </a:rPr>
                        <a:t>PosterPresentations.com</a:t>
                      </a:r>
                      <a:br>
                        <a:rPr lang="en-US" sz="1000" dirty="0">
                          <a:solidFill>
                            <a:schemeClr val="bg1">
                              <a:lumMod val="85000"/>
                            </a:schemeClr>
                          </a:solidFill>
                          <a:latin typeface="Arial" panose="020B0604020202020204"/>
                          <a:cs typeface="Arial" panose="020B0604020202020204"/>
                        </a:rPr>
                      </a:br>
                      <a:r>
                        <a:rPr lang="en-US" sz="1000" dirty="0">
                          <a:solidFill>
                            <a:schemeClr val="bg1">
                              <a:lumMod val="85000"/>
                            </a:schemeClr>
                          </a:solidFill>
                          <a:latin typeface="Arial" panose="020B0604020202020204"/>
                          <a:cs typeface="Arial" panose="020B0604020202020204"/>
                        </a:rPr>
                        <a:t>2117 Fourth Street ,</a:t>
                      </a:r>
                      <a:r>
                        <a:rPr lang="en-US" sz="1000" baseline="0" dirty="0">
                          <a:solidFill>
                            <a:schemeClr val="bg1">
                              <a:lumMod val="85000"/>
                            </a:schemeClr>
                          </a:solidFill>
                          <a:latin typeface="Arial" panose="020B0604020202020204"/>
                          <a:cs typeface="Arial" panose="020B0604020202020204"/>
                        </a:rPr>
                        <a:t> STE C        </a:t>
                      </a:r>
                    </a:p>
                    <a:p>
                      <a:pPr>
                        <a:lnSpc>
                          <a:spcPct val="100000"/>
                        </a:lnSpc>
                      </a:pPr>
                      <a:r>
                        <a:rPr lang="en-US" sz="1000" baseline="0" dirty="0">
                          <a:solidFill>
                            <a:schemeClr val="bg1">
                              <a:lumMod val="85000"/>
                            </a:schemeClr>
                          </a:solidFill>
                          <a:latin typeface="Arial" panose="020B0604020202020204"/>
                          <a:cs typeface="Arial" panose="020B0604020202020204"/>
                        </a:rPr>
                        <a:t>Berkeley CA 94710 USA</a:t>
                      </a:r>
                      <a:endParaRPr lang="en-US" sz="1000" dirty="0">
                        <a:solidFill>
                          <a:schemeClr val="bg1">
                            <a:lumMod val="85000"/>
                          </a:schemeClr>
                        </a:solidFill>
                        <a:latin typeface="Arial" panose="020B0604020202020204"/>
                        <a:cs typeface="Arial" panose="020B0604020202020204"/>
                      </a:endParaRPr>
                    </a:p>
                  </a:txBody>
                  <a:tcPr marL="106881" marR="53440" marT="70140" marB="23380">
                    <a:solidFill>
                      <a:srgbClr val="010101"/>
                    </a:solidFill>
                  </a:tcPr>
                </a:tc>
                <a:tc gridSpan="2">
                  <a:txBody>
                    <a:bodyPr/>
                    <a:lstStyle/>
                    <a:p>
                      <a:pPr marL="0" marR="0" indent="0" algn="l" defTabSz="4389120" rtl="0" eaLnBrk="1" fontAlgn="auto" latinLnBrk="0" hangingPunct="1">
                        <a:lnSpc>
                          <a:spcPct val="100000"/>
                        </a:lnSpc>
                        <a:spcBef>
                          <a:spcPts val="0"/>
                        </a:spcBef>
                        <a:spcAft>
                          <a:spcPts val="0"/>
                        </a:spcAft>
                        <a:buClrTx/>
                        <a:buSzTx/>
                        <a:buFontTx/>
                        <a:buNone/>
                        <a:defRPr/>
                      </a:pPr>
                      <a:r>
                        <a:rPr lang="en-US" sz="1300" b="1" dirty="0">
                          <a:solidFill>
                            <a:srgbClr val="D0D0D0"/>
                          </a:solidFill>
                          <a:latin typeface="Arial" panose="020B0604020202020204"/>
                          <a:cs typeface="Arial" panose="020B0604020202020204"/>
                        </a:rPr>
                        <a:t>For poster-making tutorials</a:t>
                      </a:r>
                      <a:r>
                        <a:rPr lang="en-US" sz="1300" b="1" baseline="0" dirty="0">
                          <a:solidFill>
                            <a:srgbClr val="D0D0D0"/>
                          </a:solidFill>
                          <a:latin typeface="Arial" panose="020B0604020202020204"/>
                          <a:cs typeface="Arial" panose="020B0604020202020204"/>
                        </a:rPr>
                        <a:t> visit:</a:t>
                      </a:r>
                    </a:p>
                    <a:p>
                      <a:pPr marL="0" marR="0" indent="0" algn="l" defTabSz="4389120" rtl="0" eaLnBrk="1" fontAlgn="auto" latinLnBrk="0" hangingPunct="1">
                        <a:lnSpc>
                          <a:spcPct val="100000"/>
                        </a:lnSpc>
                        <a:spcBef>
                          <a:spcPts val="0"/>
                        </a:spcBef>
                        <a:spcAft>
                          <a:spcPts val="0"/>
                        </a:spcAft>
                        <a:buClrTx/>
                        <a:buSzTx/>
                        <a:buFontTx/>
                        <a:buNone/>
                        <a:defRPr/>
                      </a:pPr>
                      <a:r>
                        <a:rPr lang="en-US" sz="900" b="1" dirty="0">
                          <a:solidFill>
                            <a:srgbClr val="FFC000"/>
                          </a:solidFill>
                          <a:latin typeface="Arial" panose="020B0604020202020204"/>
                          <a:cs typeface="Arial" panose="020B0604020202020204"/>
                        </a:rPr>
                        <a:t>https://</a:t>
                      </a:r>
                      <a:r>
                        <a:rPr lang="en-US" sz="900" b="1" dirty="0" err="1">
                          <a:solidFill>
                            <a:srgbClr val="FFC000"/>
                          </a:solidFill>
                          <a:latin typeface="Arial" panose="020B0604020202020204"/>
                          <a:cs typeface="Arial" panose="020B0604020202020204"/>
                        </a:rPr>
                        <a:t>www.posterpresentations.com</a:t>
                      </a:r>
                      <a:r>
                        <a:rPr lang="en-US" sz="900" b="1" dirty="0">
                          <a:solidFill>
                            <a:srgbClr val="FFC000"/>
                          </a:solidFill>
                          <a:latin typeface="Arial" panose="020B0604020202020204"/>
                          <a:cs typeface="Arial" panose="020B0604020202020204"/>
                        </a:rPr>
                        <a:t>/</a:t>
                      </a:r>
                      <a:r>
                        <a:rPr lang="en-US" sz="900" b="1" dirty="0" err="1">
                          <a:solidFill>
                            <a:srgbClr val="FFC000"/>
                          </a:solidFill>
                          <a:latin typeface="Arial" panose="020B0604020202020204"/>
                          <a:cs typeface="Arial" panose="020B0604020202020204"/>
                        </a:rPr>
                        <a:t>helpdesk.html</a:t>
                      </a:r>
                      <a:endParaRPr lang="en-US" sz="900" dirty="0">
                        <a:solidFill>
                          <a:schemeClr val="bg1">
                            <a:lumMod val="85000"/>
                          </a:schemeClr>
                        </a:solidFill>
                        <a:latin typeface="Arial" panose="020B0604020202020204"/>
                        <a:cs typeface="Arial" panose="020B0604020202020204"/>
                      </a:endParaRPr>
                    </a:p>
                  </a:txBody>
                  <a:tcPr marL="95264" marR="95264" marT="47632" marB="47632">
                    <a:solidFill>
                      <a:srgbClr val="010101"/>
                    </a:solidFill>
                  </a:tcPr>
                </a:tc>
                <a:tc hMerge="1">
                  <a:txBody>
                    <a:bodyPr/>
                    <a:lstStyle/>
                    <a:p>
                      <a:endParaRPr lang="en-US"/>
                    </a:p>
                  </a:txBody>
                  <a:tcPr marL="95264" marR="95264" marT="47632" marB="47632">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1" r:id="rId1"/>
  </p:sldLayoutIdLst>
  <p:txStyles>
    <p:titleStyle>
      <a:lvl1pPr algn="ctr" defTabSz="2675255" rtl="0" eaLnBrk="1" latinLnBrk="0" hangingPunct="1">
        <a:spcBef>
          <a:spcPct val="0"/>
        </a:spcBef>
        <a:buNone/>
        <a:defRPr sz="5335" kern="1200">
          <a:solidFill>
            <a:schemeClr val="bg1"/>
          </a:solidFill>
          <a:latin typeface="Trebuchet MS" panose="020B0603020202020204" pitchFamily="34" charset="0"/>
          <a:ea typeface="+mj-ea"/>
          <a:cs typeface="+mj-cs"/>
        </a:defRPr>
      </a:lvl1pPr>
    </p:titleStyle>
    <p:bodyStyle>
      <a:lvl1pPr marL="1003300" indent="-1003300" algn="l" defTabSz="2675255" rtl="0" eaLnBrk="1" latinLnBrk="0" hangingPunct="1">
        <a:spcBef>
          <a:spcPct val="20000"/>
        </a:spcBef>
        <a:buFont typeface="Arial" panose="020B0604020202020204" pitchFamily="34" charset="0"/>
        <a:buChar char="•"/>
        <a:defRPr sz="9385" kern="1200">
          <a:solidFill>
            <a:schemeClr val="tx1"/>
          </a:solidFill>
          <a:latin typeface="+mn-lt"/>
          <a:ea typeface="+mn-ea"/>
          <a:cs typeface="+mn-cs"/>
        </a:defRPr>
      </a:lvl1pPr>
      <a:lvl2pPr marL="2173605" indent="-836295" algn="l" defTabSz="2675255" rtl="0" eaLnBrk="1" latinLnBrk="0" hangingPunct="1">
        <a:spcBef>
          <a:spcPct val="20000"/>
        </a:spcBef>
        <a:buFont typeface="Arial" panose="020B0604020202020204" pitchFamily="34" charset="0"/>
        <a:buChar char="–"/>
        <a:defRPr sz="8215" kern="1200">
          <a:solidFill>
            <a:schemeClr val="tx1"/>
          </a:solidFill>
          <a:latin typeface="+mn-lt"/>
          <a:ea typeface="+mn-ea"/>
          <a:cs typeface="+mn-cs"/>
        </a:defRPr>
      </a:lvl2pPr>
      <a:lvl3pPr marL="3343910" indent="-668655" algn="l" defTabSz="2675255" rtl="0" eaLnBrk="1" latinLnBrk="0" hangingPunct="1">
        <a:spcBef>
          <a:spcPct val="20000"/>
        </a:spcBef>
        <a:buFont typeface="Arial" panose="020B0604020202020204" pitchFamily="34" charset="0"/>
        <a:buChar char="•"/>
        <a:defRPr sz="7040" kern="1200">
          <a:solidFill>
            <a:schemeClr val="tx1"/>
          </a:solidFill>
          <a:latin typeface="+mn-lt"/>
          <a:ea typeface="+mn-ea"/>
          <a:cs typeface="+mn-cs"/>
        </a:defRPr>
      </a:lvl3pPr>
      <a:lvl4pPr marL="468185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4pPr>
      <a:lvl5pPr marL="60191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5pPr>
      <a:lvl6pPr marL="735711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6pPr>
      <a:lvl7pPr marL="869442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7pPr>
      <a:lvl8pPr marL="100323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8pPr>
      <a:lvl9pPr marL="1136967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9pPr>
    </p:bodyStyle>
    <p:otherStyle>
      <a:defPPr>
        <a:defRPr lang="en-US"/>
      </a:defPPr>
      <a:lvl1pPr marL="0" algn="l" defTabSz="2675255" rtl="0" eaLnBrk="1" latinLnBrk="0" hangingPunct="1">
        <a:defRPr sz="5225" kern="1200">
          <a:solidFill>
            <a:schemeClr val="tx1"/>
          </a:solidFill>
          <a:latin typeface="+mn-lt"/>
          <a:ea typeface="+mn-ea"/>
          <a:cs typeface="+mn-cs"/>
        </a:defRPr>
      </a:lvl1pPr>
      <a:lvl2pPr marL="1337310" algn="l" defTabSz="2675255" rtl="0" eaLnBrk="1" latinLnBrk="0" hangingPunct="1">
        <a:defRPr sz="5225" kern="1200">
          <a:solidFill>
            <a:schemeClr val="tx1"/>
          </a:solidFill>
          <a:latin typeface="+mn-lt"/>
          <a:ea typeface="+mn-ea"/>
          <a:cs typeface="+mn-cs"/>
        </a:defRPr>
      </a:lvl2pPr>
      <a:lvl3pPr marL="2675255" algn="l" defTabSz="2675255" rtl="0" eaLnBrk="1" latinLnBrk="0" hangingPunct="1">
        <a:defRPr sz="5225" kern="1200">
          <a:solidFill>
            <a:schemeClr val="tx1"/>
          </a:solidFill>
          <a:latin typeface="+mn-lt"/>
          <a:ea typeface="+mn-ea"/>
          <a:cs typeface="+mn-cs"/>
        </a:defRPr>
      </a:lvl3pPr>
      <a:lvl4pPr marL="4012565" algn="l" defTabSz="2675255" rtl="0" eaLnBrk="1" latinLnBrk="0" hangingPunct="1">
        <a:defRPr sz="5225" kern="1200">
          <a:solidFill>
            <a:schemeClr val="tx1"/>
          </a:solidFill>
          <a:latin typeface="+mn-lt"/>
          <a:ea typeface="+mn-ea"/>
          <a:cs typeface="+mn-cs"/>
        </a:defRPr>
      </a:lvl4pPr>
      <a:lvl5pPr marL="5350510" algn="l" defTabSz="2675255" rtl="0" eaLnBrk="1" latinLnBrk="0" hangingPunct="1">
        <a:defRPr sz="5225" kern="1200">
          <a:solidFill>
            <a:schemeClr val="tx1"/>
          </a:solidFill>
          <a:latin typeface="+mn-lt"/>
          <a:ea typeface="+mn-ea"/>
          <a:cs typeface="+mn-cs"/>
        </a:defRPr>
      </a:lvl5pPr>
      <a:lvl6pPr marL="6687820" algn="l" defTabSz="2675255" rtl="0" eaLnBrk="1" latinLnBrk="0" hangingPunct="1">
        <a:defRPr sz="5225" kern="1200">
          <a:solidFill>
            <a:schemeClr val="tx1"/>
          </a:solidFill>
          <a:latin typeface="+mn-lt"/>
          <a:ea typeface="+mn-ea"/>
          <a:cs typeface="+mn-cs"/>
        </a:defRPr>
      </a:lvl6pPr>
      <a:lvl7pPr marL="8025765" algn="l" defTabSz="2675255" rtl="0" eaLnBrk="1" latinLnBrk="0" hangingPunct="1">
        <a:defRPr sz="5225" kern="1200">
          <a:solidFill>
            <a:schemeClr val="tx1"/>
          </a:solidFill>
          <a:latin typeface="+mn-lt"/>
          <a:ea typeface="+mn-ea"/>
          <a:cs typeface="+mn-cs"/>
        </a:defRPr>
      </a:lvl7pPr>
      <a:lvl8pPr marL="9363075" algn="l" defTabSz="2675255" rtl="0" eaLnBrk="1" latinLnBrk="0" hangingPunct="1">
        <a:defRPr sz="5225" kern="1200">
          <a:solidFill>
            <a:schemeClr val="tx1"/>
          </a:solidFill>
          <a:latin typeface="+mn-lt"/>
          <a:ea typeface="+mn-ea"/>
          <a:cs typeface="+mn-cs"/>
        </a:defRPr>
      </a:lvl8pPr>
      <a:lvl9pPr marL="10701020" algn="l" defTabSz="2675255" rtl="0" eaLnBrk="1" latinLnBrk="0" hangingPunct="1">
        <a:defRPr sz="522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7" name="Rectangle 36"/>
          <p:cNvSpPr/>
          <p:nvPr userDrawn="1"/>
        </p:nvSpPr>
        <p:spPr>
          <a:xfrm rot="10800000">
            <a:off x="-2" y="15922872"/>
            <a:ext cx="29260801"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10" name="Text Box 14"/>
          <p:cNvSpPr txBox="1">
            <a:spLocks noChangeArrowheads="1"/>
          </p:cNvSpPr>
          <p:nvPr/>
        </p:nvSpPr>
        <p:spPr bwMode="auto">
          <a:xfrm>
            <a:off x="957921" y="16116301"/>
            <a:ext cx="1676400" cy="204085"/>
          </a:xfrm>
          <a:prstGeom prst="rect">
            <a:avLst/>
          </a:prstGeom>
          <a:noFill/>
          <a:ln w="9525">
            <a:noFill/>
            <a:miter lim="800000"/>
          </a:ln>
          <a:effectLst/>
        </p:spPr>
        <p:txBody>
          <a:bodyPr lIns="55627" tIns="27808" rIns="55627" bIns="27808">
            <a:spAutoFit/>
          </a:bodyPr>
          <a:lstStyle/>
          <a:p>
            <a:pPr eaLnBrk="0" hangingPunct="0">
              <a:lnSpc>
                <a:spcPct val="65000"/>
              </a:lnSpc>
              <a:spcBef>
                <a:spcPct val="50000"/>
              </a:spcBef>
              <a:defRPr/>
            </a:pPr>
            <a:r>
              <a:rPr lang="en-US" sz="320" b="1" dirty="0">
                <a:solidFill>
                  <a:schemeClr val="bg1">
                    <a:lumMod val="75000"/>
                  </a:schemeClr>
                </a:solidFill>
                <a:latin typeface="Arial" panose="020B0604020202020204" pitchFamily="34" charset="0"/>
              </a:rPr>
              <a:t>RESEARCH POSTER PRESENTATION DESIGN © 2019</a:t>
            </a:r>
          </a:p>
          <a:p>
            <a:pPr eaLnBrk="0" hangingPunct="0">
              <a:lnSpc>
                <a:spcPct val="65000"/>
              </a:lnSpc>
              <a:spcBef>
                <a:spcPct val="50000"/>
              </a:spcBef>
              <a:defRPr/>
            </a:pPr>
            <a:r>
              <a:rPr lang="en-US" sz="640" b="1" dirty="0">
                <a:solidFill>
                  <a:schemeClr val="bg1">
                    <a:lumMod val="75000"/>
                  </a:schemeClr>
                </a:solidFill>
                <a:latin typeface="Arial" panose="020B0604020202020204" pitchFamily="34" charset="0"/>
              </a:rPr>
              <a:t>www.PosterPresentations.com</a:t>
            </a:r>
          </a:p>
        </p:txBody>
      </p:sp>
      <p:sp>
        <p:nvSpPr>
          <p:cNvPr id="38" name="Rectangle 37"/>
          <p:cNvSpPr/>
          <p:nvPr userDrawn="1"/>
        </p:nvSpPr>
        <p:spPr>
          <a:xfrm>
            <a:off x="-1" y="-55064"/>
            <a:ext cx="29260801" cy="536328"/>
          </a:xfrm>
          <a:prstGeom prst="rect">
            <a:avLst/>
          </a:prstGeom>
          <a:gradFill flip="none" rotWithShape="1">
            <a:gsLst>
              <a:gs pos="0">
                <a:schemeClr val="accent1">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39" name="Rectangle 38"/>
          <p:cNvSpPr/>
          <p:nvPr userDrawn="1"/>
        </p:nvSpPr>
        <p:spPr>
          <a:xfrm>
            <a:off x="1" y="2212340"/>
            <a:ext cx="29260800" cy="176023"/>
          </a:xfrm>
          <a:prstGeom prst="rect">
            <a:avLst/>
          </a:prstGeom>
          <a:gradFill>
            <a:gsLst>
              <a:gs pos="100000">
                <a:srgbClr val="DAE9F6"/>
              </a:gs>
              <a:gs pos="0">
                <a:schemeClr val="accent1">
                  <a:tint val="66000"/>
                  <a:satMod val="160000"/>
                </a:schemeClr>
              </a:gs>
              <a:gs pos="51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40" name="Rounded Rectangle 39"/>
          <p:cNvSpPr/>
          <p:nvPr userDrawn="1"/>
        </p:nvSpPr>
        <p:spPr>
          <a:xfrm>
            <a:off x="623438" y="2628900"/>
            <a:ext cx="6691762" cy="13273652"/>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41" name="Rounded Rectangle 40"/>
          <p:cNvSpPr/>
          <p:nvPr userDrawn="1"/>
        </p:nvSpPr>
        <p:spPr>
          <a:xfrm>
            <a:off x="21959438" y="2628900"/>
            <a:ext cx="6691762" cy="13273652"/>
          </a:xfrm>
          <a:prstGeom prst="roundRect">
            <a:avLst>
              <a:gd name="adj" fmla="val 19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sp>
        <p:nvSpPr>
          <p:cNvPr id="42" name="Rounded Rectangle 41"/>
          <p:cNvSpPr/>
          <p:nvPr userDrawn="1"/>
        </p:nvSpPr>
        <p:spPr>
          <a:xfrm>
            <a:off x="7697362" y="2628900"/>
            <a:ext cx="13879915" cy="13273652"/>
          </a:xfrm>
          <a:prstGeom prst="roundRect">
            <a:avLst>
              <a:gd name="adj" fmla="val 1155"/>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25"/>
          </a:p>
        </p:txBody>
      </p:sp>
      <p:graphicFrame>
        <p:nvGraphicFramePr>
          <p:cNvPr id="12" name="Table 11"/>
          <p:cNvGraphicFramePr>
            <a:graphicFrameLocks noGrp="1"/>
          </p:cNvGraphicFramePr>
          <p:nvPr userDrawn="1"/>
        </p:nvGraphicFramePr>
        <p:xfrm>
          <a:off x="-5980711" y="48126"/>
          <a:ext cx="5621803" cy="16470768"/>
        </p:xfrm>
        <a:graphic>
          <a:graphicData uri="http://schemas.openxmlformats.org/drawingml/2006/table">
            <a:tbl>
              <a:tblPr firstRow="1" bandRow="1">
                <a:tableStyleId>{5C22544A-7EE6-4342-B048-85BDC9FD1C3A}</a:tableStyleId>
              </a:tblPr>
              <a:tblGrid>
                <a:gridCol w="2410585">
                  <a:extLst>
                    <a:ext uri="{9D8B030D-6E8A-4147-A177-3AD203B41FA5}">
                      <a16:colId xmlns:a16="http://schemas.microsoft.com/office/drawing/2014/main" val="20000"/>
                    </a:ext>
                  </a:extLst>
                </a:gridCol>
                <a:gridCol w="3211218">
                  <a:extLst>
                    <a:ext uri="{9D8B030D-6E8A-4147-A177-3AD203B41FA5}">
                      <a16:colId xmlns:a16="http://schemas.microsoft.com/office/drawing/2014/main" val="20001"/>
                    </a:ext>
                  </a:extLst>
                </a:gridCol>
              </a:tblGrid>
              <a:tr h="668723">
                <a:tc gridSpan="2">
                  <a:txBody>
                    <a:bodyPr/>
                    <a:lstStyle/>
                    <a:p>
                      <a:pPr marL="0" marR="0" indent="0" algn="ctr" defTabSz="4389120" rtl="0" eaLnBrk="1" fontAlgn="auto" latinLnBrk="0" hangingPunct="1">
                        <a:lnSpc>
                          <a:spcPct val="100000"/>
                        </a:lnSpc>
                        <a:spcBef>
                          <a:spcPts val="0"/>
                        </a:spcBef>
                        <a:spcAft>
                          <a:spcPts val="0"/>
                        </a:spcAft>
                        <a:buClrTx/>
                        <a:buSzTx/>
                        <a:buFontTx/>
                        <a:buNone/>
                        <a:defRPr/>
                      </a:pPr>
                      <a:r>
                        <a:rPr lang="en-US" sz="1900" b="0" spc="600" dirty="0">
                          <a:solidFill>
                            <a:srgbClr val="1F3A4E"/>
                          </a:solidFill>
                          <a:latin typeface="Arial Black" panose="020B0A04020102020204" pitchFamily="34" charset="0"/>
                        </a:rPr>
                        <a:t>QUICK START GUIDE</a:t>
                      </a:r>
                      <a:br>
                        <a:rPr lang="en-US" sz="1900" b="0" spc="600" dirty="0">
                          <a:solidFill>
                            <a:srgbClr val="1F3A4E"/>
                          </a:solidFill>
                          <a:latin typeface="Arial Black" panose="020B0A04020102020204" pitchFamily="34" charset="0"/>
                        </a:rPr>
                      </a:br>
                      <a:r>
                        <a:rPr lang="en-US" sz="1400" b="1" spc="0" dirty="0">
                          <a:solidFill>
                            <a:srgbClr val="FF0000"/>
                          </a:solidFill>
                          <a:latin typeface="Trebuchet MS" panose="020B0603020202020204" pitchFamily="34" charset="0"/>
                        </a:rPr>
                        <a:t>(THIS SIDEBAR WILL NOT PRINT)</a:t>
                      </a:r>
                      <a:endParaRPr lang="en-US" sz="1900" b="1" spc="600" dirty="0">
                        <a:solidFill>
                          <a:schemeClr val="bg1"/>
                        </a:solidFill>
                        <a:latin typeface="Trebuchet MS" panose="020B0603020202020204" pitchFamily="34" charset="0"/>
                      </a:endParaRPr>
                    </a:p>
                  </a:txBody>
                  <a:tcPr marL="71080" marR="71080" marT="35540" marB="35540">
                    <a:solidFill>
                      <a:srgbClr val="FFC000"/>
                    </a:solidFill>
                  </a:tcPr>
                </a:tc>
                <a:tc hMerge="1">
                  <a:txBody>
                    <a:bodyPr/>
                    <a:lstStyle/>
                    <a:p>
                      <a:endParaRPr lang="en-US"/>
                    </a:p>
                  </a:txBody>
                  <a:tcPr/>
                </a:tc>
                <a:extLst>
                  <a:ext uri="{0D108BD9-81ED-4DB2-BD59-A6C34878D82A}">
                    <a16:rowId xmlns:a16="http://schemas.microsoft.com/office/drawing/2014/main" val="10000"/>
                  </a:ext>
                </a:extLst>
              </a:tr>
              <a:tr h="2116496">
                <a:tc gridSpan="2">
                  <a:txBody>
                    <a:bodyPr/>
                    <a:lstStyle/>
                    <a:p>
                      <a:pPr defTabSz="3765550"/>
                      <a:r>
                        <a:rPr lang="en-US" sz="1000" i="0" dirty="0">
                          <a:solidFill>
                            <a:srgbClr val="D9D9D9"/>
                          </a:solidFill>
                          <a:latin typeface="Arial" panose="020B0604020202020204"/>
                          <a:cs typeface="Arial" panose="020B0604020202020204"/>
                        </a:rPr>
                        <a:t>This PowerPoint template produces a </a:t>
                      </a:r>
                      <a:r>
                        <a:rPr lang="en-US" sz="1200" i="0" dirty="0">
                          <a:solidFill>
                            <a:srgbClr val="FFC000"/>
                          </a:solidFill>
                          <a:latin typeface="Arial" panose="020B0604020202020204"/>
                          <a:cs typeface="Arial" panose="020B0604020202020204"/>
                        </a:rPr>
                        <a:t>wide screen size (16:9 Ratio) virtual </a:t>
                      </a:r>
                      <a:r>
                        <a:rPr lang="en-US" sz="1000" i="0" dirty="0">
                          <a:solidFill>
                            <a:srgbClr val="D9D9D9"/>
                          </a:solidFill>
                          <a:latin typeface="Arial" panose="020B0604020202020204"/>
                          <a:cs typeface="Arial" panose="020B0604020202020204"/>
                        </a:rPr>
                        <a:t>presentation poster. You can use it to create your research poster by placing your title, subtitle, text, tables, charts and photos. </a:t>
                      </a:r>
                    </a:p>
                    <a:p>
                      <a:pPr defTabSz="3765550"/>
                      <a:endParaRPr lang="en-US" sz="1000" i="0" dirty="0">
                        <a:solidFill>
                          <a:srgbClr val="D9D9D9"/>
                        </a:solidFill>
                        <a:latin typeface="Arial" panose="020B0604020202020204"/>
                        <a:cs typeface="Arial" panose="020B0604020202020204"/>
                      </a:endParaRPr>
                    </a:p>
                    <a:p>
                      <a:pPr defTabSz="3765550"/>
                      <a:r>
                        <a:rPr lang="en-US" sz="1000" i="0" dirty="0">
                          <a:solidFill>
                            <a:srgbClr val="D9D9D9"/>
                          </a:solidFill>
                          <a:latin typeface="Arial" panose="020B0604020202020204"/>
                          <a:cs typeface="Arial" panose="020B0604020202020204"/>
                        </a:rPr>
                        <a:t>We provide a series of online tutorials that will guide you through the poster design process and answer your poster production questions. For complete template tutorials, go online to </a:t>
                      </a:r>
                      <a:r>
                        <a:rPr lang="en-US" sz="1000" i="0" dirty="0" err="1">
                          <a:solidFill>
                            <a:srgbClr val="FFC000"/>
                          </a:solidFill>
                          <a:latin typeface="Arial" panose="020B0604020202020204"/>
                          <a:cs typeface="Arial" panose="020B0604020202020204"/>
                        </a:rPr>
                        <a:t>PosterPresentations.com</a:t>
                      </a:r>
                      <a:r>
                        <a:rPr lang="en-US" sz="1000" i="0" dirty="0">
                          <a:solidFill>
                            <a:srgbClr val="D9D9D9"/>
                          </a:solidFill>
                          <a:latin typeface="Arial" panose="020B0604020202020204"/>
                          <a:cs typeface="Arial" panose="020B0604020202020204"/>
                        </a:rPr>
                        <a:t> and click on the  </a:t>
                      </a:r>
                      <a:r>
                        <a:rPr lang="en-US" sz="1000" i="0" dirty="0">
                          <a:solidFill>
                            <a:srgbClr val="FFC000"/>
                          </a:solidFill>
                          <a:latin typeface="Arial" panose="020B0604020202020204"/>
                          <a:cs typeface="Arial" panose="020B0604020202020204"/>
                        </a:rPr>
                        <a:t>HELP DESK</a:t>
                      </a:r>
                      <a:r>
                        <a:rPr lang="en-US" sz="1000" i="0" baseline="0" dirty="0">
                          <a:solidFill>
                            <a:srgbClr val="D9D9D9"/>
                          </a:solidFill>
                          <a:latin typeface="Arial" panose="020B0604020202020204"/>
                          <a:cs typeface="Arial" panose="020B0604020202020204"/>
                        </a:rPr>
                        <a:t> </a:t>
                      </a:r>
                      <a:r>
                        <a:rPr lang="en-US" sz="1000" i="0" dirty="0">
                          <a:solidFill>
                            <a:srgbClr val="D9D9D9"/>
                          </a:solidFill>
                          <a:latin typeface="Arial" panose="020B0604020202020204"/>
                          <a:cs typeface="Arial" panose="020B0604020202020204"/>
                        </a:rPr>
                        <a:t>tab.</a:t>
                      </a:r>
                    </a:p>
                    <a:p>
                      <a:pPr defTabSz="3765550"/>
                      <a:endParaRPr lang="en-US" sz="1000" i="0" dirty="0">
                        <a:solidFill>
                          <a:srgbClr val="D9D9D9"/>
                        </a:solidFill>
                        <a:latin typeface="Arial" panose="020B0604020202020204"/>
                        <a:cs typeface="Arial" panose="020B0604020202020204"/>
                      </a:endParaRPr>
                    </a:p>
                    <a:p>
                      <a:pPr defTabSz="3765550"/>
                      <a:r>
                        <a:rPr lang="en-US" sz="1000" i="0" dirty="0">
                          <a:solidFill>
                            <a:srgbClr val="D9D9D9"/>
                          </a:solidFill>
                          <a:latin typeface="Arial" panose="020B0604020202020204"/>
                          <a:cs typeface="Arial" panose="020B0604020202020204"/>
                        </a:rPr>
                        <a:t>To print your poster using our same-day professional printing service, go online to </a:t>
                      </a:r>
                      <a:r>
                        <a:rPr lang="en-US" sz="1000" i="0" dirty="0" err="1">
                          <a:solidFill>
                            <a:srgbClr val="FFC000"/>
                          </a:solidFill>
                          <a:latin typeface="Arial" panose="020B0604020202020204"/>
                          <a:cs typeface="Arial" panose="020B0604020202020204"/>
                        </a:rPr>
                        <a:t>PosterPresentations.com</a:t>
                      </a:r>
                      <a:r>
                        <a:rPr lang="en-US" sz="1000" i="0" dirty="0">
                          <a:solidFill>
                            <a:srgbClr val="D9D9D9"/>
                          </a:solidFill>
                          <a:latin typeface="Arial" panose="020B0604020202020204"/>
                          <a:cs typeface="Arial" panose="020B0604020202020204"/>
                        </a:rPr>
                        <a:t> and click on "</a:t>
                      </a:r>
                      <a:r>
                        <a:rPr lang="en-US" sz="1000" i="0" dirty="0">
                          <a:solidFill>
                            <a:srgbClr val="FFC000"/>
                          </a:solidFill>
                          <a:latin typeface="Arial" panose="020B0604020202020204"/>
                          <a:cs typeface="Arial" panose="020B0604020202020204"/>
                        </a:rPr>
                        <a:t>Order your poster</a:t>
                      </a:r>
                      <a:r>
                        <a:rPr lang="en-US" sz="1000" i="0" dirty="0">
                          <a:solidFill>
                            <a:srgbClr val="D9D9D9"/>
                          </a:solidFill>
                          <a:latin typeface="Arial" panose="020B0604020202020204"/>
                          <a:cs typeface="Arial" panose="020B0604020202020204"/>
                        </a:rPr>
                        <a:t>".</a:t>
                      </a:r>
                      <a:endParaRPr lang="en-US" sz="1000" b="1" dirty="0">
                        <a:solidFill>
                          <a:srgbClr val="D9D9D9"/>
                        </a:solidFill>
                        <a:latin typeface="Arial" panose="020B0604020202020204"/>
                        <a:cs typeface="Arial" panose="020B0604020202020204"/>
                      </a:endParaRPr>
                    </a:p>
                  </a:txBody>
                  <a:tcPr marL="71080" marR="71080" marT="35540" marB="35540">
                    <a:solidFill>
                      <a:srgbClr val="010101"/>
                    </a:solidFill>
                  </a:tcPr>
                </a:tc>
                <a:tc hMerge="1">
                  <a:txBody>
                    <a:bodyPr/>
                    <a:lstStyle/>
                    <a:p>
                      <a:endParaRPr lang="en-US"/>
                    </a:p>
                  </a:txBody>
                  <a:tcPr>
                    <a:solidFill>
                      <a:schemeClr val="tx1">
                        <a:lumMod val="95000"/>
                        <a:lumOff val="5000"/>
                      </a:schemeClr>
                    </a:solidFill>
                  </a:tcPr>
                </a:tc>
                <a:extLst>
                  <a:ext uri="{0D108BD9-81ED-4DB2-BD59-A6C34878D82A}">
                    <a16:rowId xmlns:a16="http://schemas.microsoft.com/office/drawing/2014/main" val="10001"/>
                  </a:ext>
                </a:extLst>
              </a:tr>
              <a:tr h="2300540">
                <a:tc>
                  <a:txBody>
                    <a:bodyPr/>
                    <a:lstStyle/>
                    <a:p>
                      <a:pPr algn="ctr"/>
                      <a:endParaRPr lang="en-US" sz="1200" dirty="0">
                        <a:solidFill>
                          <a:srgbClr val="1F3A4E"/>
                        </a:solidFill>
                      </a:endParaRPr>
                    </a:p>
                    <a:p>
                      <a:pPr marL="0" marR="0" indent="0" algn="ctr" defTabSz="5015865" rtl="0" eaLnBrk="1" fontAlgn="auto" latinLnBrk="0" hangingPunct="1">
                        <a:lnSpc>
                          <a:spcPct val="100000"/>
                        </a:lnSpc>
                        <a:spcBef>
                          <a:spcPts val="0"/>
                        </a:spcBef>
                        <a:spcAft>
                          <a:spcPts val="0"/>
                        </a:spcAft>
                        <a:buClrTx/>
                        <a:buSzTx/>
                        <a:buFontTx/>
                        <a:buNone/>
                        <a:defRPr/>
                      </a:pPr>
                      <a:r>
                        <a:rPr lang="en-US" sz="1200" dirty="0">
                          <a:solidFill>
                            <a:schemeClr val="bg1"/>
                          </a:solidFill>
                          <a:latin typeface="Arial" panose="020B0604020202020204" pitchFamily="34" charset="0"/>
                          <a:cs typeface="Arial" panose="020B0604020202020204" pitchFamily="34" charset="0"/>
                        </a:rPr>
                        <a:t>This is a template for a </a:t>
                      </a:r>
                    </a:p>
                    <a:p>
                      <a:pPr algn="ctr"/>
                      <a:r>
                        <a:rPr lang="en-US" sz="1200" dirty="0">
                          <a:solidFill>
                            <a:schemeClr val="bg1"/>
                          </a:solidFill>
                          <a:latin typeface="Arial" panose="020B0604020202020204" pitchFamily="34" charset="0"/>
                          <a:cs typeface="Arial" panose="020B0604020202020204" pitchFamily="34" charset="0"/>
                        </a:rPr>
                        <a:t>presentation poster</a:t>
                      </a:r>
                      <a:br>
                        <a:rPr lang="en-US" sz="1200" dirty="0">
                          <a:solidFill>
                            <a:schemeClr val="bg1"/>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Virtual</a:t>
                      </a:r>
                      <a:br>
                        <a:rPr lang="en-US" sz="2000" b="1" dirty="0">
                          <a:solidFill>
                            <a:srgbClr val="FFC000"/>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Wide Screen</a:t>
                      </a:r>
                      <a:br>
                        <a:rPr lang="en-US" sz="2000" b="1" dirty="0">
                          <a:solidFill>
                            <a:srgbClr val="FFC000"/>
                          </a:solidFill>
                          <a:latin typeface="Arial" panose="020B0604020202020204" pitchFamily="34" charset="0"/>
                          <a:cs typeface="Arial" panose="020B0604020202020204" pitchFamily="34" charset="0"/>
                        </a:rPr>
                      </a:br>
                      <a:r>
                        <a:rPr lang="en-US" sz="2000" b="1" dirty="0">
                          <a:solidFill>
                            <a:srgbClr val="FFC000"/>
                          </a:solidFill>
                          <a:latin typeface="Arial" panose="020B0604020202020204" pitchFamily="34" charset="0"/>
                          <a:cs typeface="Arial" panose="020B0604020202020204" pitchFamily="34" charset="0"/>
                        </a:rPr>
                        <a:t>(16:9 Ratio)</a:t>
                      </a:r>
                      <a:br>
                        <a:rPr lang="en-US" sz="1200" dirty="0">
                          <a:solidFill>
                            <a:schemeClr val="bg1"/>
                          </a:solidFill>
                          <a:latin typeface="Arial" panose="020B0604020202020204" pitchFamily="34" charset="0"/>
                          <a:cs typeface="Arial" panose="020B0604020202020204" pitchFamily="34" charset="0"/>
                        </a:rPr>
                      </a:br>
                      <a:endParaRPr lang="en-US" sz="1200" dirty="0">
                        <a:solidFill>
                          <a:srgbClr val="1F3A4E"/>
                        </a:solidFill>
                      </a:endParaRPr>
                    </a:p>
                  </a:txBody>
                  <a:tcPr marL="52579" marR="52579" marT="23003" marB="23003">
                    <a:solidFill>
                      <a:srgbClr val="010101"/>
                    </a:solidFill>
                  </a:tcPr>
                </a:tc>
                <a:tc>
                  <a:txBody>
                    <a:bodyPr/>
                    <a:lstStyle/>
                    <a:p>
                      <a:pPr marL="0" marR="0" indent="0" algn="l" defTabSz="4389120" rtl="0" eaLnBrk="1" fontAlgn="auto" latinLnBrk="0" hangingPunct="1">
                        <a:lnSpc>
                          <a:spcPct val="100000"/>
                        </a:lnSpc>
                        <a:spcBef>
                          <a:spcPts val="0"/>
                        </a:spcBef>
                        <a:spcAft>
                          <a:spcPts val="0"/>
                        </a:spcAft>
                        <a:buClrTx/>
                        <a:buSzTx/>
                        <a:buFontTx/>
                        <a:buNone/>
                        <a:defRPr/>
                      </a:pPr>
                      <a:r>
                        <a:rPr lang="en-US" sz="1200" b="1" baseline="0" dirty="0">
                          <a:solidFill>
                            <a:srgbClr val="FFC000"/>
                          </a:solidFill>
                          <a:latin typeface="Arial" panose="020B0604020202020204" pitchFamily="34" charset="0"/>
                          <a:cs typeface="Arial" panose="020B0604020202020204" pitchFamily="34" charset="0"/>
                        </a:rPr>
                        <a:t>Important: Check the template size</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27 tall x 48 wide</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36 tall x 64 wide</a:t>
                      </a:r>
                    </a:p>
                    <a:p>
                      <a:pPr marL="0" marR="0" indent="0" algn="l" defTabSz="4389120" rtl="0" eaLnBrk="1" fontAlgn="auto" latinLnBrk="0" hangingPunct="1">
                        <a:lnSpc>
                          <a:spcPct val="100000"/>
                        </a:lnSpc>
                        <a:spcBef>
                          <a:spcPts val="0"/>
                        </a:spcBef>
                        <a:spcAft>
                          <a:spcPts val="0"/>
                        </a:spcAft>
                        <a:buClrTx/>
                        <a:buSzTx/>
                        <a:buFontTx/>
                        <a:buNone/>
                        <a:defRPr/>
                      </a:pPr>
                      <a:r>
                        <a:rPr lang="en-US" sz="1000" b="0" baseline="0" dirty="0">
                          <a:solidFill>
                            <a:srgbClr val="FFC000"/>
                          </a:solidFill>
                          <a:latin typeface="Arial" panose="020B0604020202020204" pitchFamily="34" charset="0"/>
                          <a:cs typeface="Arial" panose="020B0604020202020204" pitchFamily="34" charset="0"/>
                        </a:rPr>
                        <a:t>45 tall x 80 wide</a:t>
                      </a:r>
                    </a:p>
                  </a:txBody>
                  <a:tcPr marL="105158" marR="52579" marT="69009" marB="23003">
                    <a:solidFill>
                      <a:srgbClr val="010101"/>
                    </a:solidFill>
                  </a:tcPr>
                </a:tc>
                <a:extLst>
                  <a:ext uri="{0D108BD9-81ED-4DB2-BD59-A6C34878D82A}">
                    <a16:rowId xmlns:a16="http://schemas.microsoft.com/office/drawing/2014/main" val="10002"/>
                  </a:ext>
                </a:extLst>
              </a:tr>
              <a:tr h="2157787">
                <a:tc>
                  <a:txBody>
                    <a:bodyPr/>
                    <a:lstStyle/>
                    <a:p>
                      <a:endParaRPr lang="en-US" sz="1000" dirty="0">
                        <a:solidFill>
                          <a:srgbClr val="1F3A4E"/>
                        </a:solidFill>
                      </a:endParaRPr>
                    </a:p>
                  </a:txBody>
                  <a:tcPr marL="52579" marR="52579" marT="23003" marB="23003">
                    <a:blipFill rotWithShape="1">
                      <a:blip r:embed="rId3"/>
                      <a:stretch>
                        <a:fillRect/>
                      </a:stretch>
                    </a:blipFill>
                  </a:tcPr>
                </a:tc>
                <a:tc>
                  <a:txBody>
                    <a:bodyPr/>
                    <a:lstStyle/>
                    <a:p>
                      <a:pPr algn="l"/>
                      <a:r>
                        <a:rPr lang="en-US" sz="1200" b="1" baseline="0" dirty="0">
                          <a:solidFill>
                            <a:srgbClr val="FFC000"/>
                          </a:solidFill>
                          <a:latin typeface="Arial" panose="020B0604020202020204" pitchFamily="34" charset="0"/>
                          <a:cs typeface="Arial" panose="020B0604020202020204" pitchFamily="34" charset="0"/>
                        </a:rPr>
                        <a:t>How to </a:t>
                      </a:r>
                      <a:r>
                        <a:rPr lang="en-US" sz="2000" b="1" baseline="0" dirty="0">
                          <a:solidFill>
                            <a:srgbClr val="FFC000"/>
                          </a:solidFill>
                          <a:latin typeface="Arial" panose="020B0604020202020204" pitchFamily="34" charset="0"/>
                          <a:cs typeface="Arial" panose="020B0604020202020204" pitchFamily="34" charset="0"/>
                        </a:rPr>
                        <a:t>Zoom in </a:t>
                      </a:r>
                      <a:r>
                        <a:rPr lang="en-US" sz="1200" b="1" baseline="0" dirty="0">
                          <a:solidFill>
                            <a:srgbClr val="FFC000"/>
                          </a:solidFill>
                          <a:latin typeface="Arial" panose="020B0604020202020204" pitchFamily="34" charset="0"/>
                          <a:cs typeface="Arial" panose="020B0604020202020204" pitchFamily="34" charset="0"/>
                        </a:rPr>
                        <a:t>and </a:t>
                      </a:r>
                      <a:r>
                        <a:rPr lang="en-US" sz="900" b="1" baseline="0" dirty="0">
                          <a:solidFill>
                            <a:srgbClr val="FFC000"/>
                          </a:solidFill>
                          <a:latin typeface="Arial" panose="020B0604020202020204" pitchFamily="34" charset="0"/>
                          <a:cs typeface="Arial" panose="020B0604020202020204" pitchFamily="34" charset="0"/>
                        </a:rPr>
                        <a:t>out</a:t>
                      </a:r>
                      <a:endParaRPr lang="en-US" sz="1200" b="1" baseline="0" dirty="0">
                        <a:solidFill>
                          <a:srgbClr val="FFC000"/>
                        </a:solidFill>
                        <a:latin typeface="Arial" panose="020B0604020202020204" pitchFamily="34" charset="0"/>
                        <a:cs typeface="Arial" panose="020B0604020202020204" pitchFamily="34" charset="0"/>
                      </a:endParaRPr>
                    </a:p>
                    <a:p>
                      <a:pPr algn="l"/>
                      <a:r>
                        <a:rPr lang="en-US" sz="10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1. </a:t>
                      </a:r>
                      <a:r>
                        <a:rPr lang="en-US" sz="10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000" b="0" baseline="0" dirty="0">
                          <a:solidFill>
                            <a:srgbClr val="D9D9D9"/>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2. </a:t>
                      </a:r>
                      <a:r>
                        <a:rPr lang="en-US" sz="10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05158" marR="52579" marT="69009" marB="23003">
                    <a:solidFill>
                      <a:srgbClr val="010101"/>
                    </a:solidFill>
                  </a:tcPr>
                </a:tc>
                <a:extLst>
                  <a:ext uri="{0D108BD9-81ED-4DB2-BD59-A6C34878D82A}">
                    <a16:rowId xmlns:a16="http://schemas.microsoft.com/office/drawing/2014/main" val="10003"/>
                  </a:ext>
                </a:extLst>
              </a:tr>
              <a:tr h="910736">
                <a:tc gridSpan="2">
                  <a:txBody>
                    <a:bodyPr/>
                    <a:lstStyle/>
                    <a:p>
                      <a:pPr marL="0" marR="0" lvl="0" indent="0" algn="l" defTabSz="4389120" rtl="0" eaLnBrk="1" fontAlgn="auto" latinLnBrk="0" hangingPunct="1">
                        <a:lnSpc>
                          <a:spcPct val="100000"/>
                        </a:lnSpc>
                        <a:spcBef>
                          <a:spcPts val="0"/>
                        </a:spcBef>
                        <a:spcAft>
                          <a:spcPts val="0"/>
                        </a:spcAft>
                        <a:buClrTx/>
                        <a:buSzTx/>
                        <a:buFontTx/>
                        <a:buNone/>
                        <a:defRPr/>
                      </a:pPr>
                      <a:r>
                        <a:rPr lang="en-US" sz="1200" b="1" baseline="0" dirty="0">
                          <a:solidFill>
                            <a:srgbClr val="FFC000"/>
                          </a:solidFill>
                          <a:latin typeface="Arial" panose="020B0604020202020204" pitchFamily="34" charset="0"/>
                          <a:cs typeface="Arial" panose="020B0604020202020204" pitchFamily="34" charset="0"/>
                        </a:rPr>
                        <a:t>Ruler and Guides</a:t>
                      </a:r>
                      <a:br>
                        <a:rPr lang="en-US" sz="1000" b="0" baseline="0" dirty="0">
                          <a:solidFill>
                            <a:srgbClr val="FFC000"/>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marL="142161" marR="71080" marT="106621" marB="35540">
                    <a:solidFill>
                      <a:srgbClr val="010101"/>
                    </a:solidFill>
                  </a:tcPr>
                </a:tc>
                <a:tc hMerge="1">
                  <a:txBody>
                    <a:bodyPr/>
                    <a:lstStyle/>
                    <a:p>
                      <a:endParaRPr lang="en-US"/>
                    </a:p>
                  </a:txBody>
                  <a:tcPr marL="182880" marT="137160">
                    <a:solidFill>
                      <a:schemeClr val="tx1">
                        <a:lumMod val="95000"/>
                        <a:lumOff val="5000"/>
                      </a:schemeClr>
                    </a:solidFill>
                  </a:tcPr>
                </a:tc>
                <a:extLst>
                  <a:ext uri="{0D108BD9-81ED-4DB2-BD59-A6C34878D82A}">
                    <a16:rowId xmlns:a16="http://schemas.microsoft.com/office/drawing/2014/main" val="10004"/>
                  </a:ext>
                </a:extLst>
              </a:tr>
              <a:tr h="1924157">
                <a:tc>
                  <a:txBody>
                    <a:bodyPr/>
                    <a:lstStyle/>
                    <a:p>
                      <a:endParaRPr lang="en-US" sz="1000" dirty="0">
                        <a:solidFill>
                          <a:srgbClr val="1F3A4E"/>
                        </a:solidFill>
                      </a:endParaRPr>
                    </a:p>
                  </a:txBody>
                  <a:tcPr marL="52579" marR="52579" marT="23003" marB="23003">
                    <a:blipFill rotWithShape="1">
                      <a:blip r:embed="rId4"/>
                      <a:stretch>
                        <a:fillRect/>
                      </a:stretch>
                    </a:blipFill>
                  </a:tcPr>
                </a:tc>
                <a:tc>
                  <a:txBody>
                    <a:bodyPr/>
                    <a:lstStyle/>
                    <a:p>
                      <a:pPr marL="0" lvl="1" indent="0" algn="l" defTabSz="114300"/>
                      <a:r>
                        <a:rPr lang="en-US" sz="1200" b="1" baseline="0" dirty="0">
                          <a:solidFill>
                            <a:srgbClr val="FFC000"/>
                          </a:solidFill>
                          <a:latin typeface="Arial" panose="020B0604020202020204" pitchFamily="34" charset="0"/>
                          <a:cs typeface="Arial" panose="020B0604020202020204" pitchFamily="34" charset="0"/>
                        </a:rPr>
                        <a:t>Headers and text containers</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000" b="0" baseline="0" dirty="0">
                          <a:solidFill>
                            <a:schemeClr val="bg1"/>
                          </a:solidFill>
                          <a:latin typeface="Arial" panose="020B0604020202020204" pitchFamily="34" charset="0"/>
                          <a:cs typeface="Arial" panose="020B0604020202020204" pitchFamily="34" charset="0"/>
                        </a:rPr>
                      </a:br>
                      <a:r>
                        <a:rPr lang="en-US" sz="1000" b="0" baseline="0" dirty="0">
                          <a:solidFill>
                            <a:srgbClr val="FFC000"/>
                          </a:solidFill>
                          <a:latin typeface="Arial" panose="020B0604020202020204" pitchFamily="34" charset="0"/>
                          <a:cs typeface="Arial" panose="020B0604020202020204" pitchFamily="34" charset="0"/>
                        </a:rPr>
                        <a:t>-</a:t>
                      </a:r>
                      <a:r>
                        <a:rPr lang="en-US" sz="1000" b="0" baseline="0" dirty="0">
                          <a:solidFill>
                            <a:schemeClr val="bg1"/>
                          </a:solidFill>
                          <a:latin typeface="Arial" panose="020B0604020202020204" pitchFamily="34" charset="0"/>
                          <a:cs typeface="Arial" panose="020B0604020202020204" pitchFamily="34" charset="0"/>
                        </a:rPr>
                        <a:t> </a:t>
                      </a:r>
                      <a:r>
                        <a:rPr lang="en-US" sz="10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05158" marR="52579" marT="69009" marB="23003">
                    <a:solidFill>
                      <a:srgbClr val="010101"/>
                    </a:solidFill>
                  </a:tcPr>
                </a:tc>
                <a:extLst>
                  <a:ext uri="{0D108BD9-81ED-4DB2-BD59-A6C34878D82A}">
                    <a16:rowId xmlns:a16="http://schemas.microsoft.com/office/drawing/2014/main" val="10005"/>
                  </a:ext>
                </a:extLst>
              </a:tr>
              <a:tr h="1770596">
                <a:tc gridSpan="2">
                  <a:txBody>
                    <a:bodyPr/>
                    <a:lstStyle/>
                    <a:p>
                      <a:r>
                        <a:rPr lang="en-US" sz="1200" b="1" dirty="0">
                          <a:solidFill>
                            <a:srgbClr val="FFC000"/>
                          </a:solidFill>
                          <a:latin typeface="Arial" panose="020B0604020202020204" pitchFamily="34" charset="0"/>
                          <a:cs typeface="Arial" panose="020B0604020202020204" pitchFamily="34" charset="0"/>
                        </a:rPr>
                        <a:t>Adding content to the poster</a:t>
                      </a:r>
                    </a:p>
                    <a:p>
                      <a:r>
                        <a:rPr lang="en-US" sz="10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0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000" dirty="0">
                        <a:solidFill>
                          <a:srgbClr val="D9D9D9"/>
                        </a:solidFill>
                        <a:latin typeface="Arial" panose="020B0604020202020204" pitchFamily="34" charset="0"/>
                        <a:cs typeface="Arial" panose="020B0604020202020204" pitchFamily="34" charset="0"/>
                      </a:endParaRPr>
                    </a:p>
                  </a:txBody>
                  <a:tcPr marL="142161" marR="71080" marT="106621" marB="35540">
                    <a:solidFill>
                      <a:srgbClr val="010101"/>
                    </a:solidFill>
                  </a:tcPr>
                </a:tc>
                <a:tc hMerge="1">
                  <a:txBody>
                    <a:bodyPr/>
                    <a:lstStyle/>
                    <a:p>
                      <a:endParaRPr lang="en-US"/>
                    </a:p>
                  </a:txBody>
                  <a:tcPr marL="182880" marT="137160">
                    <a:solidFill>
                      <a:srgbClr val="010101"/>
                    </a:solidFill>
                  </a:tcPr>
                </a:tc>
                <a:extLst>
                  <a:ext uri="{0D108BD9-81ED-4DB2-BD59-A6C34878D82A}">
                    <a16:rowId xmlns:a16="http://schemas.microsoft.com/office/drawing/2014/main" val="10006"/>
                  </a:ext>
                </a:extLst>
              </a:tr>
              <a:tr h="1196281">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2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D9D9D9"/>
                          </a:solidFill>
                          <a:effectLst/>
                          <a:uLnTx/>
                          <a:uFillTx/>
                          <a:latin typeface="Arial" panose="020B0604020202020204"/>
                          <a:ea typeface="+mn-ea"/>
                          <a:cs typeface="Arial" panose="020B0604020202020204"/>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71080" marR="71080" marT="35540" marB="35540">
                    <a:solidFill>
                      <a:srgbClr val="010101"/>
                    </a:solidFill>
                  </a:tcPr>
                </a:tc>
                <a:tc hMerge="1">
                  <a:txBody>
                    <a:bodyPr/>
                    <a:lstStyle/>
                    <a:p>
                      <a:endParaRPr lang="en-US"/>
                    </a:p>
                  </a:txBody>
                  <a:tcPr/>
                </a:tc>
                <a:extLst>
                  <a:ext uri="{0D108BD9-81ED-4DB2-BD59-A6C34878D82A}">
                    <a16:rowId xmlns:a16="http://schemas.microsoft.com/office/drawing/2014/main" val="10007"/>
                  </a:ext>
                </a:extLst>
              </a:tr>
              <a:tr h="1153772">
                <a:tc gridSpan="2">
                  <a:txBody>
                    <a:bodyPr/>
                    <a:lstStyle/>
                    <a:p>
                      <a:endParaRPr lang="en-US" sz="1000" dirty="0">
                        <a:solidFill>
                          <a:schemeClr val="bg1"/>
                        </a:solidFill>
                        <a:latin typeface="Arial" panose="020B0604020202020204" pitchFamily="34" charset="0"/>
                        <a:cs typeface="Arial" panose="020B0604020202020204" pitchFamily="34" charset="0"/>
                      </a:endParaRPr>
                    </a:p>
                  </a:txBody>
                  <a:tcPr marL="71080" marR="71080" marT="35540" marB="35540">
                    <a:blipFill rotWithShape="1">
                      <a:blip r:embed="rId5"/>
                      <a:stretch>
                        <a:fillRect/>
                      </a:stretch>
                    </a:blipFill>
                  </a:tcPr>
                </a:tc>
                <a:tc hMerge="1">
                  <a:txBody>
                    <a:bodyPr/>
                    <a:lstStyle/>
                    <a:p>
                      <a:endParaRPr lang="en-US"/>
                    </a:p>
                  </a:txBody>
                  <a:tcPr/>
                </a:tc>
                <a:extLst>
                  <a:ext uri="{0D108BD9-81ED-4DB2-BD59-A6C34878D82A}">
                    <a16:rowId xmlns:a16="http://schemas.microsoft.com/office/drawing/2014/main" val="10008"/>
                  </a:ext>
                </a:extLst>
              </a:tr>
              <a:tr h="644151">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200" b="1" noProof="0" dirty="0">
                          <a:solidFill>
                            <a:srgbClr val="FFC000"/>
                          </a:solidFill>
                          <a:latin typeface="Arial" panose="020B0604020202020204"/>
                          <a:cs typeface="Arial" panose="020B0604020202020204"/>
                        </a:rPr>
                        <a:t>Quality check your graphics</a:t>
                      </a:r>
                    </a:p>
                    <a:p>
                      <a:pPr marL="0" marR="0" lvl="0" indent="0" algn="l" defTabSz="1518285" rtl="0" eaLnBrk="1" fontAlgn="auto" latinLnBrk="0" hangingPunct="1">
                        <a:lnSpc>
                          <a:spcPct val="100000"/>
                        </a:lnSpc>
                        <a:spcBef>
                          <a:spcPts val="0"/>
                        </a:spcBef>
                        <a:spcAft>
                          <a:spcPts val="0"/>
                        </a:spcAft>
                        <a:buClrTx/>
                        <a:buSzTx/>
                        <a:buFontTx/>
                        <a:buNone/>
                        <a:defRPr/>
                      </a:pPr>
                      <a:r>
                        <a:rPr lang="en-US" sz="1000" noProof="0" dirty="0">
                          <a:solidFill>
                            <a:srgbClr val="D9D9D9"/>
                          </a:solidFill>
                          <a:latin typeface="Arial" panose="020B0604020202020204"/>
                          <a:cs typeface="Arial" panose="020B0604020202020204"/>
                        </a:rPr>
                        <a:t>Zoom in and look at your images at 100%-200% magnification. If they look clear, they will print well. </a:t>
                      </a:r>
                    </a:p>
                  </a:txBody>
                  <a:tcPr marL="71080" marR="71080" marT="35540" marB="35540">
                    <a:solidFill>
                      <a:srgbClr val="010101"/>
                    </a:solidFill>
                  </a:tcPr>
                </a:tc>
                <a:tc hMerge="1">
                  <a:txBody>
                    <a:bodyPr/>
                    <a:lstStyle/>
                    <a:p>
                      <a:endParaRPr lang="en-US"/>
                    </a:p>
                  </a:txBody>
                  <a:tcPr>
                    <a:solidFill>
                      <a:schemeClr val="tx1">
                        <a:lumMod val="95000"/>
                        <a:lumOff val="5000"/>
                      </a:schemeClr>
                    </a:solidFill>
                  </a:tcPr>
                </a:tc>
                <a:extLst>
                  <a:ext uri="{0D108BD9-81ED-4DB2-BD59-A6C34878D82A}">
                    <a16:rowId xmlns:a16="http://schemas.microsoft.com/office/drawing/2014/main" val="10009"/>
                  </a:ext>
                </a:extLst>
              </a:tr>
              <a:tr h="1603624">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000" noProof="0" dirty="0">
                        <a:solidFill>
                          <a:schemeClr val="bg1"/>
                        </a:solidFill>
                        <a:latin typeface="Arial" panose="020B0604020202020204"/>
                        <a:cs typeface="Arial" panose="020B0604020202020204"/>
                      </a:endParaRPr>
                    </a:p>
                  </a:txBody>
                  <a:tcPr marL="71080" marR="71080" marT="35540" marB="3554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13" name="Table 12"/>
          <p:cNvGraphicFramePr>
            <a:graphicFrameLocks noGrp="1"/>
          </p:cNvGraphicFramePr>
          <p:nvPr userDrawn="1"/>
        </p:nvGraphicFramePr>
        <p:xfrm>
          <a:off x="29619709" y="0"/>
          <a:ext cx="5621803" cy="16467402"/>
        </p:xfrm>
        <a:graphic>
          <a:graphicData uri="http://schemas.openxmlformats.org/drawingml/2006/table">
            <a:tbl>
              <a:tblPr firstRow="1" bandRow="1">
                <a:tableStyleId>{5C22544A-7EE6-4342-B048-85BDC9FD1C3A}</a:tableStyleId>
              </a:tblPr>
              <a:tblGrid>
                <a:gridCol w="2095685">
                  <a:extLst>
                    <a:ext uri="{9D8B030D-6E8A-4147-A177-3AD203B41FA5}">
                      <a16:colId xmlns:a16="http://schemas.microsoft.com/office/drawing/2014/main" val="20000"/>
                    </a:ext>
                  </a:extLst>
                </a:gridCol>
                <a:gridCol w="681713">
                  <a:extLst>
                    <a:ext uri="{9D8B030D-6E8A-4147-A177-3AD203B41FA5}">
                      <a16:colId xmlns:a16="http://schemas.microsoft.com/office/drawing/2014/main" val="20001"/>
                    </a:ext>
                  </a:extLst>
                </a:gridCol>
                <a:gridCol w="2844405">
                  <a:extLst>
                    <a:ext uri="{9D8B030D-6E8A-4147-A177-3AD203B41FA5}">
                      <a16:colId xmlns:a16="http://schemas.microsoft.com/office/drawing/2014/main" val="20002"/>
                    </a:ext>
                  </a:extLst>
                </a:gridCol>
              </a:tblGrid>
              <a:tr h="646893">
                <a:tc gridSpan="3">
                  <a:txBody>
                    <a:bodyPr/>
                    <a:lstStyle/>
                    <a:p>
                      <a:pPr marL="0" marR="0" indent="0" algn="ctr" defTabSz="4389120" rtl="0" eaLnBrk="1" fontAlgn="auto" latinLnBrk="0" hangingPunct="1">
                        <a:lnSpc>
                          <a:spcPct val="100000"/>
                        </a:lnSpc>
                        <a:spcBef>
                          <a:spcPts val="0"/>
                        </a:spcBef>
                        <a:spcAft>
                          <a:spcPts val="0"/>
                        </a:spcAft>
                        <a:buClrTx/>
                        <a:buSzTx/>
                        <a:buFontTx/>
                        <a:buNone/>
                        <a:defRPr/>
                      </a:pPr>
                      <a:r>
                        <a:rPr lang="en-US" sz="2100" b="0" spc="600" dirty="0">
                          <a:solidFill>
                            <a:srgbClr val="1F3A4E"/>
                          </a:solidFill>
                          <a:latin typeface="Arial Black" panose="020B0A04020102020204" pitchFamily="34" charset="0"/>
                        </a:rPr>
                        <a:t>QUICK START GUIDE</a:t>
                      </a:r>
                      <a:br>
                        <a:rPr lang="en-US" sz="2100" b="0" spc="600" dirty="0">
                          <a:solidFill>
                            <a:srgbClr val="1F3A4E"/>
                          </a:solidFill>
                          <a:latin typeface="Arial Black" panose="020B0A04020102020204" pitchFamily="34" charset="0"/>
                        </a:rPr>
                      </a:br>
                      <a:r>
                        <a:rPr lang="en-US" sz="1700" b="1" spc="0" dirty="0">
                          <a:solidFill>
                            <a:srgbClr val="FF0000"/>
                          </a:solidFill>
                          <a:latin typeface="Trebuchet MS" panose="020B0603020202020204" pitchFamily="34" charset="0"/>
                        </a:rPr>
                        <a:t>(THIS SIDEBAR WILL NOT PRINT)</a:t>
                      </a:r>
                      <a:endParaRPr lang="en-US" sz="2100" b="1" spc="600" dirty="0">
                        <a:solidFill>
                          <a:schemeClr val="bg1"/>
                        </a:solidFill>
                        <a:latin typeface="Trebuchet MS" panose="020B0603020202020204" pitchFamily="34" charset="0"/>
                      </a:endParaRPr>
                    </a:p>
                  </a:txBody>
                  <a:tcPr marL="95264" marR="95264" marT="47632" marB="47632">
                    <a:solidFill>
                      <a:srgbClr val="FFC000"/>
                    </a:solidFill>
                  </a:tcPr>
                </a:tc>
                <a:tc hMerge="1">
                  <a:txBody>
                    <a:bodyPr/>
                    <a:lstStyle/>
                    <a:p>
                      <a:endParaRPr lang="en-US"/>
                    </a:p>
                  </a:txBody>
                  <a:tcPr/>
                </a:tc>
                <a:tc hMerge="1">
                  <a:txBody>
                    <a:bodyPr/>
                    <a:lstStyle/>
                    <a:p>
                      <a:endParaRPr lang="en-US"/>
                    </a:p>
                  </a:txBody>
                  <a:tcPr marL="95264" marR="95264" marT="47632" marB="47632">
                    <a:solidFill>
                      <a:srgbClr val="FFC000"/>
                    </a:solidFill>
                  </a:tcPr>
                </a:tc>
                <a:extLst>
                  <a:ext uri="{0D108BD9-81ED-4DB2-BD59-A6C34878D82A}">
                    <a16:rowId xmlns:a16="http://schemas.microsoft.com/office/drawing/2014/main" val="10000"/>
                  </a:ext>
                </a:extLst>
              </a:tr>
              <a:tr h="2580081">
                <a:tc gridSpan="3">
                  <a:txBody>
                    <a:bodyPr/>
                    <a:lstStyle/>
                    <a:p>
                      <a:pPr algn="l"/>
                      <a:r>
                        <a:rPr lang="en-US" sz="15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3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300" dirty="0">
                          <a:solidFill>
                            <a:srgbClr val="FFC000"/>
                          </a:solidFill>
                          <a:hlinkClick r:id="rId7"/>
                        </a:rPr>
                        <a:t>https://www.posterpresentations.com/how-to-change-the-research-poster-template-colors.html</a:t>
                      </a:r>
                      <a:endParaRPr lang="en-US" sz="1300" dirty="0">
                        <a:solidFill>
                          <a:srgbClr val="FFC000"/>
                        </a:solidFill>
                      </a:endParaRPr>
                    </a:p>
                    <a:p>
                      <a:pPr marL="0" indent="0" algn="l" defTabSz="114300"/>
                      <a:endParaRPr lang="en-US" sz="13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3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3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3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95264" marR="95264" marT="47632" marB="47632">
                    <a:solidFill>
                      <a:schemeClr val="tx1"/>
                    </a:solidFill>
                  </a:tcPr>
                </a:tc>
                <a:tc hMerge="1">
                  <a:txBody>
                    <a:bodyPr/>
                    <a:lstStyle/>
                    <a:p>
                      <a:endParaRPr lang="en-US"/>
                    </a:p>
                  </a:txBody>
                  <a:tcPr marL="182880" marT="137160">
                    <a:blipFill rotWithShape="1">
                      <a:blip r:embed="rId8"/>
                      <a:stretch>
                        <a:fillRect/>
                      </a:stretch>
                    </a:blipFill>
                  </a:tcPr>
                </a:tc>
                <a:tc hMerge="1">
                  <a:txBody>
                    <a:bodyPr/>
                    <a:lstStyle/>
                    <a:p>
                      <a:endParaRPr lang="en-US"/>
                    </a:p>
                  </a:txBody>
                  <a:tcPr marL="95264" marR="95264" marT="47632" marB="47632">
                    <a:solidFill>
                      <a:schemeClr val="tx1"/>
                    </a:solidFill>
                  </a:tcPr>
                </a:tc>
                <a:extLst>
                  <a:ext uri="{0D108BD9-81ED-4DB2-BD59-A6C34878D82A}">
                    <a16:rowId xmlns:a16="http://schemas.microsoft.com/office/drawing/2014/main" val="10001"/>
                  </a:ext>
                </a:extLst>
              </a:tr>
              <a:tr h="1352261">
                <a:tc gridSpan="3">
                  <a:txBody>
                    <a:bodyPr/>
                    <a:lstStyle/>
                    <a:p>
                      <a:r>
                        <a:rPr lang="en-US" sz="1500" b="1" dirty="0">
                          <a:solidFill>
                            <a:srgbClr val="FFC000"/>
                          </a:solidFill>
                          <a:latin typeface="Arial" panose="020B0604020202020204" pitchFamily="34" charset="0"/>
                          <a:cs typeface="Arial" panose="020B0604020202020204" pitchFamily="34" charset="0"/>
                        </a:rPr>
                        <a:t>How to change the column layout configuration</a:t>
                      </a:r>
                    </a:p>
                    <a:p>
                      <a:r>
                        <a:rPr lang="en-US" sz="13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550" rtl="0" eaLnBrk="1" fontAlgn="auto" latinLnBrk="0" hangingPunct="1">
                        <a:lnSpc>
                          <a:spcPct val="100000"/>
                        </a:lnSpc>
                        <a:spcBef>
                          <a:spcPts val="0"/>
                        </a:spcBef>
                        <a:spcAft>
                          <a:spcPts val="0"/>
                        </a:spcAft>
                        <a:buClrTx/>
                        <a:buSzTx/>
                        <a:buFontTx/>
                        <a:buNone/>
                        <a:defRPr/>
                      </a:pPr>
                      <a:r>
                        <a:rPr lang="en-US" sz="1300" dirty="0">
                          <a:solidFill>
                            <a:srgbClr val="D9D9D9"/>
                          </a:solidFill>
                          <a:latin typeface="Arial" panose="020B0604020202020204" pitchFamily="34" charset="0"/>
                          <a:cs typeface="Arial" panose="020B0604020202020204" pitchFamily="34" charset="0"/>
                        </a:rPr>
                        <a:t>You can see a tutorial here: </a:t>
                      </a:r>
                      <a:r>
                        <a:rPr lang="en-US" sz="1300" u="sng" dirty="0">
                          <a:solidFill>
                            <a:srgbClr val="FFC000"/>
                          </a:solidFill>
                          <a:latin typeface="Arial" panose="020B0604020202020204" pitchFamily="34" charset="0"/>
                          <a:cs typeface="Arial" panose="020B0604020202020204" pitchFamily="34" charset="0"/>
                        </a:rPr>
                        <a:t>https://</a:t>
                      </a:r>
                      <a:r>
                        <a:rPr lang="en-US" sz="1300" u="sng" dirty="0" err="1">
                          <a:solidFill>
                            <a:srgbClr val="FFC000"/>
                          </a:solidFill>
                          <a:latin typeface="Arial" panose="020B0604020202020204" pitchFamily="34" charset="0"/>
                          <a:cs typeface="Arial" panose="020B0604020202020204" pitchFamily="34" charset="0"/>
                        </a:rPr>
                        <a:t>www.posterpresentations.com</a:t>
                      </a:r>
                      <a:r>
                        <a:rPr lang="en-US" sz="1300" u="sng" dirty="0">
                          <a:solidFill>
                            <a:srgbClr val="FFC000"/>
                          </a:solidFill>
                          <a:latin typeface="Arial" panose="020B0604020202020204" pitchFamily="34" charset="0"/>
                          <a:cs typeface="Arial" panose="020B0604020202020204" pitchFamily="34" charset="0"/>
                        </a:rPr>
                        <a:t>/how-to-change-the-column-</a:t>
                      </a:r>
                      <a:r>
                        <a:rPr lang="en-US" sz="13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90527" marR="95264" marT="142896" marB="47632">
                    <a:solidFill>
                      <a:schemeClr val="tx1"/>
                    </a:solidFill>
                  </a:tcPr>
                </a:tc>
                <a:tc hMerge="1">
                  <a:txBody>
                    <a:bodyPr/>
                    <a:lstStyle/>
                    <a:p>
                      <a:endParaRPr lang="en-US"/>
                    </a:p>
                  </a:txBody>
                  <a:tcPr marL="182880" marT="137160">
                    <a:blipFill rotWithShape="1">
                      <a:blip r:embed="rId9"/>
                      <a:stretch>
                        <a:fillRect/>
                      </a:stretch>
                    </a:blipFill>
                  </a:tcPr>
                </a:tc>
                <a:tc hMerge="1">
                  <a:txBody>
                    <a:bodyPr/>
                    <a:lstStyle/>
                    <a:p>
                      <a:endParaRPr lang="en-US"/>
                    </a:p>
                  </a:txBody>
                  <a:tcPr marL="190527" marR="95264" marT="142896" marB="47632">
                    <a:solidFill>
                      <a:schemeClr val="tx1"/>
                    </a:solidFill>
                  </a:tcPr>
                </a:tc>
                <a:extLst>
                  <a:ext uri="{0D108BD9-81ED-4DB2-BD59-A6C34878D82A}">
                    <a16:rowId xmlns:a16="http://schemas.microsoft.com/office/drawing/2014/main" val="10002"/>
                  </a:ext>
                </a:extLst>
              </a:tr>
              <a:tr h="1587221">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300" noProof="0" dirty="0">
                        <a:solidFill>
                          <a:srgbClr val="D9D9D9"/>
                        </a:solidFill>
                        <a:latin typeface="Arial" panose="020B0604020202020204" pitchFamily="34" charset="0"/>
                        <a:cs typeface="Arial" panose="020B0604020202020204" pitchFamily="34" charset="0"/>
                      </a:endParaRPr>
                    </a:p>
                  </a:txBody>
                  <a:tcPr marL="95264" marR="95264" marT="47632" marB="47632">
                    <a:blipFill dpi="0" rotWithShape="1">
                      <a:blip r:embed="rId10">
                        <a:extLst>
                          <a:ext uri="{28A0092B-C50C-407E-A947-70E740481C1C}">
                            <a14:useLocalDpi xmlns:a14="http://schemas.microsoft.com/office/drawing/2010/main" val="0"/>
                          </a:ext>
                        </a:extLst>
                      </a:blip>
                      <a:srcRect/>
                      <a:stretch>
                        <a:fillRect/>
                      </a:stretch>
                    </a:blipFill>
                  </a:tcPr>
                </a:tc>
                <a:tc hMerge="1">
                  <a:txBody>
                    <a:bodyPr/>
                    <a:lstStyle/>
                    <a:p>
                      <a:endParaRPr lang="en-US"/>
                    </a:p>
                  </a:txBody>
                  <a:tcPr marL="95264" marR="95264" marT="47632" marB="47632">
                    <a:solidFill>
                      <a:srgbClr val="010101"/>
                    </a:solidFill>
                  </a:tcPr>
                </a:tc>
                <a:tc row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5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defRPr/>
                      </a:pPr>
                      <a:r>
                        <a:rPr lang="en-US" sz="1300" noProof="0" dirty="0">
                          <a:solidFill>
                            <a:srgbClr val="D9D9D9"/>
                          </a:solidFill>
                          <a:latin typeface="Arial" panose="020B0604020202020204" pitchFamily="34" charset="0"/>
                          <a:cs typeface="Arial" panose="020B0604020202020204" pitchFamily="34" charset="0"/>
                        </a:rPr>
                        <a:t>The Quick Start</a:t>
                      </a:r>
                      <a:r>
                        <a:rPr lang="en-US" sz="1300" baseline="0" noProof="0" dirty="0">
                          <a:solidFill>
                            <a:srgbClr val="D9D9D9"/>
                          </a:solidFill>
                          <a:latin typeface="Arial" panose="020B0604020202020204" pitchFamily="34" charset="0"/>
                          <a:cs typeface="Arial" panose="020B0604020202020204" pitchFamily="34" charset="0"/>
                        </a:rPr>
                        <a:t> Guides</a:t>
                      </a:r>
                      <a:r>
                        <a:rPr lang="en-US" sz="1300" noProof="0" dirty="0">
                          <a:solidFill>
                            <a:srgbClr val="D9D9D9"/>
                          </a:solidFill>
                          <a:latin typeface="Arial" panose="020B0604020202020204" pitchFamily="34" charset="0"/>
                          <a:cs typeface="Arial" panose="020B0604020202020204" pitchFamily="34" charset="0"/>
                        </a:rPr>
                        <a:t> </a:t>
                      </a:r>
                      <a:r>
                        <a:rPr lang="en-US" sz="1300" u="sng" noProof="0" dirty="0">
                          <a:solidFill>
                            <a:srgbClr val="D9D9D9"/>
                          </a:solidFill>
                          <a:latin typeface="Arial" panose="020B0604020202020204" pitchFamily="34" charset="0"/>
                          <a:cs typeface="Arial" panose="020B0604020202020204" pitchFamily="34" charset="0"/>
                        </a:rPr>
                        <a:t>are outside the template’s printable area</a:t>
                      </a:r>
                      <a:r>
                        <a:rPr lang="en-US" sz="1300" noProof="0" dirty="0">
                          <a:solidFill>
                            <a:srgbClr val="D9D9D9"/>
                          </a:solidFill>
                          <a:latin typeface="Arial" panose="020B0604020202020204" pitchFamily="34" charset="0"/>
                          <a:cs typeface="Arial" panose="020B0604020202020204" pitchFamily="34" charset="0"/>
                        </a:rPr>
                        <a:t> and they will not be on the printed poster</a:t>
                      </a:r>
                      <a:r>
                        <a:rPr lang="en-US" sz="13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defRPr/>
                      </a:pPr>
                      <a:endParaRPr lang="en-US" sz="13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3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defRPr/>
                      </a:pPr>
                      <a:endParaRPr lang="en-US" sz="1300" baseline="0" noProof="0" dirty="0">
                        <a:solidFill>
                          <a:srgbClr val="D9D9D9"/>
                        </a:solidFill>
                        <a:latin typeface="Arial" panose="020B0604020202020204" pitchFamily="34" charset="0"/>
                        <a:cs typeface="Arial" panose="020B0604020202020204" pitchFamily="34" charset="0"/>
                      </a:endParaRPr>
                    </a:p>
                  </a:txBody>
                  <a:tcPr marL="95264" marR="95264" marT="47632" marB="47632">
                    <a:solidFill>
                      <a:srgbClr val="010101"/>
                    </a:solidFill>
                  </a:tcPr>
                </a:tc>
                <a:extLst>
                  <a:ext uri="{0D108BD9-81ED-4DB2-BD59-A6C34878D82A}">
                    <a16:rowId xmlns:a16="http://schemas.microsoft.com/office/drawing/2014/main" val="10003"/>
                  </a:ext>
                </a:extLst>
              </a:tr>
              <a:tr h="1653209">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300" baseline="0" noProof="0" dirty="0">
                        <a:solidFill>
                          <a:srgbClr val="D9D9D9"/>
                        </a:solidFill>
                        <a:latin typeface="Arial" panose="020B0604020202020204" pitchFamily="34" charset="0"/>
                        <a:cs typeface="Arial" panose="020B0604020202020204" pitchFamily="34" charset="0"/>
                      </a:endParaRPr>
                    </a:p>
                    <a:p>
                      <a:pPr marL="0" marR="0" lvl="0" indent="0" algn="l" defTabSz="1518285" rtl="0" eaLnBrk="1" fontAlgn="auto" latinLnBrk="0" hangingPunct="1">
                        <a:lnSpc>
                          <a:spcPct val="100000"/>
                        </a:lnSpc>
                        <a:spcBef>
                          <a:spcPts val="0"/>
                        </a:spcBef>
                        <a:spcAft>
                          <a:spcPts val="0"/>
                        </a:spcAft>
                        <a:buClrTx/>
                        <a:buSzTx/>
                        <a:buFontTx/>
                        <a:buNone/>
                        <a:defRPr/>
                      </a:pPr>
                      <a:r>
                        <a:rPr lang="en-US" sz="1300" baseline="0" noProof="0" dirty="0">
                          <a:solidFill>
                            <a:srgbClr val="D9D9D9"/>
                          </a:solidFill>
                          <a:latin typeface="Arial" panose="020B0604020202020204" pitchFamily="34" charset="0"/>
                          <a:cs typeface="Arial" panose="020B0604020202020204" pitchFamily="34" charset="0"/>
                        </a:rPr>
                        <a:t>To hide the guides click on the </a:t>
                      </a:r>
                      <a:r>
                        <a:rPr lang="en-US" sz="1300" b="1" baseline="0" noProof="0" dirty="0">
                          <a:solidFill>
                            <a:srgbClr val="D9D9D9"/>
                          </a:solidFill>
                          <a:latin typeface="Arial" panose="020B0604020202020204" pitchFamily="34" charset="0"/>
                          <a:cs typeface="Arial" panose="020B0604020202020204" pitchFamily="34" charset="0"/>
                        </a:rPr>
                        <a:t>Home</a:t>
                      </a:r>
                      <a:r>
                        <a:rPr lang="en-US" sz="13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300" b="1" baseline="0" noProof="0" dirty="0">
                          <a:solidFill>
                            <a:srgbClr val="D9D9D9"/>
                          </a:solidFill>
                          <a:latin typeface="Arial" panose="020B0604020202020204" pitchFamily="34" charset="0"/>
                          <a:cs typeface="Arial" panose="020B0604020202020204" pitchFamily="34" charset="0"/>
                        </a:rPr>
                        <a:t>Layout</a:t>
                      </a:r>
                      <a:r>
                        <a:rPr lang="en-US" sz="13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300" b="1" baseline="0" noProof="0" dirty="0">
                          <a:solidFill>
                            <a:srgbClr val="D9D9D9"/>
                          </a:solidFill>
                          <a:latin typeface="Arial" panose="020B0604020202020204" pitchFamily="34" charset="0"/>
                          <a:cs typeface="Arial" panose="020B0604020202020204" pitchFamily="34" charset="0"/>
                        </a:rPr>
                        <a:t>Without Guides </a:t>
                      </a:r>
                      <a:r>
                        <a:rPr lang="en-US" sz="1300" b="0" baseline="0" noProof="0" dirty="0">
                          <a:solidFill>
                            <a:srgbClr val="D9D9D9"/>
                          </a:solidFill>
                          <a:latin typeface="Arial" panose="020B0604020202020204" pitchFamily="34" charset="0"/>
                          <a:cs typeface="Arial" panose="020B0604020202020204" pitchFamily="34" charset="0"/>
                        </a:rPr>
                        <a:t>layout</a:t>
                      </a:r>
                      <a:r>
                        <a:rPr lang="en-US" sz="1300" baseline="0" noProof="0" dirty="0">
                          <a:solidFill>
                            <a:srgbClr val="D9D9D9"/>
                          </a:solidFill>
                          <a:latin typeface="Arial" panose="020B0604020202020204" pitchFamily="34" charset="0"/>
                          <a:cs typeface="Arial" panose="020B0604020202020204" pitchFamily="34" charset="0"/>
                        </a:rPr>
                        <a:t>.</a:t>
                      </a:r>
                      <a:endParaRPr lang="en-US" sz="1300" noProof="0" dirty="0">
                        <a:solidFill>
                          <a:srgbClr val="D9D9D9"/>
                        </a:solidFill>
                        <a:latin typeface="Arial" panose="020B0604020202020204" pitchFamily="34" charset="0"/>
                        <a:cs typeface="Arial" panose="020B0604020202020204" pitchFamily="34" charset="0"/>
                      </a:endParaRPr>
                    </a:p>
                    <a:p>
                      <a:pPr marL="0" marR="0" lvl="0" indent="0" algn="l" defTabSz="1518285" rtl="0" eaLnBrk="1" fontAlgn="auto" latinLnBrk="0" hangingPunct="1">
                        <a:lnSpc>
                          <a:spcPct val="100000"/>
                        </a:lnSpc>
                        <a:spcBef>
                          <a:spcPts val="0"/>
                        </a:spcBef>
                        <a:spcAft>
                          <a:spcPts val="0"/>
                        </a:spcAft>
                        <a:buClrTx/>
                        <a:buSzTx/>
                        <a:buFontTx/>
                        <a:buNone/>
                        <a:defRPr/>
                      </a:pPr>
                      <a:endParaRPr lang="en-US" sz="1300" noProof="0" dirty="0">
                        <a:solidFill>
                          <a:srgbClr val="D9D9D9"/>
                        </a:solidFill>
                        <a:latin typeface="Arial" panose="020B0604020202020204" pitchFamily="34" charset="0"/>
                        <a:cs typeface="Arial" panose="020B0604020202020204" pitchFamily="34" charset="0"/>
                      </a:endParaRPr>
                    </a:p>
                  </a:txBody>
                  <a:tcPr marL="95264" marR="95264" marT="47632" marB="47632">
                    <a:solidFill>
                      <a:srgbClr val="010101"/>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1670206">
                <a:tc gridSpan="2">
                  <a:txBody>
                    <a:bodyPr/>
                    <a:lstStyle/>
                    <a:p>
                      <a:r>
                        <a:rPr lang="en-US" sz="1500" b="1" dirty="0">
                          <a:solidFill>
                            <a:srgbClr val="FFC000"/>
                          </a:solidFill>
                          <a:latin typeface="Arial" panose="020B0604020202020204" pitchFamily="34" charset="0"/>
                          <a:cs typeface="Arial" panose="020B0604020202020204" pitchFamily="34" charset="0"/>
                        </a:rPr>
                        <a:t>How to</a:t>
                      </a:r>
                      <a:r>
                        <a:rPr lang="en-US" sz="1500" b="1" baseline="0" dirty="0">
                          <a:solidFill>
                            <a:srgbClr val="FFC000"/>
                          </a:solidFill>
                          <a:latin typeface="Arial" panose="020B0604020202020204" pitchFamily="34" charset="0"/>
                          <a:cs typeface="Arial" panose="020B0604020202020204" pitchFamily="34" charset="0"/>
                        </a:rPr>
                        <a:t> preview your poster prior to presenting</a:t>
                      </a:r>
                      <a:endParaRPr lang="en-US" sz="1500" b="1" dirty="0">
                        <a:solidFill>
                          <a:srgbClr val="FFC000"/>
                        </a:solidFill>
                        <a:latin typeface="Arial" panose="020B0604020202020204" pitchFamily="34" charset="0"/>
                        <a:cs typeface="Arial" panose="020B0604020202020204" pitchFamily="34" charset="0"/>
                      </a:endParaRPr>
                    </a:p>
                    <a:p>
                      <a:r>
                        <a:rPr lang="en-US" sz="1300" dirty="0">
                          <a:solidFill>
                            <a:srgbClr val="D9D9D9"/>
                          </a:solidFill>
                          <a:latin typeface="Arial" panose="020B0604020202020204" pitchFamily="34" charset="0"/>
                          <a:cs typeface="Arial" panose="020B0604020202020204" pitchFamily="34" charset="0"/>
                        </a:rPr>
                        <a:t>You can preview your poster at any time by pressing the </a:t>
                      </a:r>
                      <a:r>
                        <a:rPr lang="en-US" sz="1300" dirty="0">
                          <a:solidFill>
                            <a:srgbClr val="FFC000"/>
                          </a:solidFill>
                          <a:latin typeface="Arial" panose="020B0604020202020204" pitchFamily="34" charset="0"/>
                          <a:cs typeface="Arial" panose="020B0604020202020204" pitchFamily="34" charset="0"/>
                        </a:rPr>
                        <a:t>F5 key</a:t>
                      </a:r>
                      <a:r>
                        <a:rPr lang="en-US" sz="13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1300" dirty="0">
                          <a:solidFill>
                            <a:srgbClr val="FFC000"/>
                          </a:solidFill>
                          <a:latin typeface="Arial" panose="020B0604020202020204" pitchFamily="34" charset="0"/>
                          <a:cs typeface="Arial" panose="020B0604020202020204" pitchFamily="34" charset="0"/>
                        </a:rPr>
                        <a:t>ESC key </a:t>
                      </a:r>
                      <a:r>
                        <a:rPr lang="en-US" sz="1300" dirty="0">
                          <a:solidFill>
                            <a:srgbClr val="D9D9D9"/>
                          </a:solidFill>
                          <a:latin typeface="Arial" panose="020B0604020202020204" pitchFamily="34" charset="0"/>
                          <a:cs typeface="Arial" panose="020B0604020202020204" pitchFamily="34" charset="0"/>
                        </a:rPr>
                        <a:t>to exit Preview.</a:t>
                      </a:r>
                    </a:p>
                  </a:txBody>
                  <a:tcPr marL="95264" marR="95264" marT="47632" marB="47632">
                    <a:solidFill>
                      <a:srgbClr val="010101"/>
                    </a:solidFill>
                  </a:tcPr>
                </a:tc>
                <a:tc hMerge="1">
                  <a:txBody>
                    <a:bodyPr/>
                    <a:lstStyle/>
                    <a:p>
                      <a:endParaRPr lang="en-US"/>
                    </a:p>
                  </a:txBody>
                  <a:tcPr marL="106881" marR="53440" marT="70140" marB="23380" anchor="ctr">
                    <a:solidFill>
                      <a:schemeClr val="tx1">
                        <a:lumMod val="95000"/>
                        <a:lumOff val="5000"/>
                      </a:schemeClr>
                    </a:solidFill>
                  </a:tcPr>
                </a:tc>
                <a:tc>
                  <a:txBody>
                    <a:bodyPr/>
                    <a:lstStyle/>
                    <a:p>
                      <a:r>
                        <a:rPr lang="en-US" sz="5900" b="1" dirty="0">
                          <a:solidFill>
                            <a:srgbClr val="D9D9D9"/>
                          </a:solidFill>
                          <a:latin typeface="Arial" panose="020B0604020202020204" pitchFamily="34" charset="0"/>
                          <a:cs typeface="Arial" panose="020B0604020202020204" pitchFamily="34" charset="0"/>
                        </a:rPr>
                        <a:t>F5</a:t>
                      </a:r>
                      <a:r>
                        <a:rPr lang="en-US" sz="1300" baseline="0" dirty="0">
                          <a:solidFill>
                            <a:srgbClr val="D9D9D9"/>
                          </a:solidFill>
                          <a:latin typeface="Arial" panose="020B0604020202020204" pitchFamily="34" charset="0"/>
                          <a:cs typeface="Arial" panose="020B0604020202020204" pitchFamily="34" charset="0"/>
                        </a:rPr>
                        <a:t> </a:t>
                      </a:r>
                      <a:endParaRPr lang="en-US" dirty="0"/>
                    </a:p>
                  </a:txBody>
                  <a:tcPr marL="106881" marR="53440" marT="70140" marB="23380" anchor="ctr">
                    <a:solidFill>
                      <a:schemeClr val="tx1">
                        <a:lumMod val="95000"/>
                        <a:lumOff val="5000"/>
                      </a:schemeClr>
                    </a:solidFill>
                  </a:tcPr>
                </a:tc>
                <a:extLst>
                  <a:ext uri="{0D108BD9-81ED-4DB2-BD59-A6C34878D82A}">
                    <a16:rowId xmlns:a16="http://schemas.microsoft.com/office/drawing/2014/main" val="10005"/>
                  </a:ext>
                </a:extLst>
              </a:tr>
              <a:tr h="880793">
                <a:tc gridSpan="3">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500" b="1" noProof="0" dirty="0">
                          <a:solidFill>
                            <a:srgbClr val="FFC000"/>
                          </a:solidFill>
                          <a:latin typeface="Arial" panose="020B0604020202020204"/>
                          <a:cs typeface="Arial" panose="020B0604020202020204"/>
                        </a:rPr>
                        <a:t>How to present your poster</a:t>
                      </a:r>
                    </a:p>
                    <a:p>
                      <a:pPr marL="0" marR="0" lvl="0" indent="0" algn="l" defTabSz="114300" rtl="0" eaLnBrk="1" fontAlgn="auto" latinLnBrk="0" hangingPunct="1">
                        <a:lnSpc>
                          <a:spcPct val="100000"/>
                        </a:lnSpc>
                        <a:spcBef>
                          <a:spcPts val="0"/>
                        </a:spcBef>
                        <a:spcAft>
                          <a:spcPts val="0"/>
                        </a:spcAft>
                        <a:buClrTx/>
                        <a:buSzTx/>
                        <a:buFontTx/>
                        <a:buNone/>
                        <a:defRPr/>
                      </a:pPr>
                      <a:r>
                        <a:rPr lang="en-US" sz="1300" noProof="0" dirty="0">
                          <a:solidFill>
                            <a:srgbClr val="D9D9D9"/>
                          </a:solidFill>
                          <a:latin typeface="Arial" panose="020B0604020202020204"/>
                          <a:cs typeface="Arial" panose="020B0604020202020204"/>
                        </a:rPr>
                        <a:t>When you finish designing your poster and are ready to virtually present it, follow the conference organizers' instructions. </a:t>
                      </a:r>
                    </a:p>
                    <a:p>
                      <a:pPr marL="0" marR="0" lvl="0" indent="0" algn="l" defTabSz="114300" rtl="0" eaLnBrk="1" fontAlgn="auto" latinLnBrk="0" hangingPunct="1">
                        <a:lnSpc>
                          <a:spcPct val="100000"/>
                        </a:lnSpc>
                        <a:spcBef>
                          <a:spcPts val="0"/>
                        </a:spcBef>
                        <a:spcAft>
                          <a:spcPts val="0"/>
                        </a:spcAft>
                        <a:buClrTx/>
                        <a:buSzTx/>
                        <a:buFontTx/>
                        <a:buNone/>
                        <a:defRPr/>
                      </a:pPr>
                      <a:endParaRPr lang="en-US" sz="1300" noProof="0" dirty="0">
                        <a:solidFill>
                          <a:srgbClr val="D9D9D9"/>
                        </a:solidFill>
                        <a:latin typeface="Arial" panose="020B0604020202020204"/>
                        <a:cs typeface="Arial" panose="020B0604020202020204"/>
                      </a:endParaRPr>
                    </a:p>
                  </a:txBody>
                  <a:tcPr marL="95264" marR="95264" marT="47632" marB="47632">
                    <a:solidFill>
                      <a:srgbClr val="010101"/>
                    </a:solidFill>
                  </a:tcPr>
                </a:tc>
                <a:tc hMerge="1">
                  <a:txBody>
                    <a:bodyPr/>
                    <a:lstStyle/>
                    <a:p>
                      <a:endParaRPr lang="en-US"/>
                    </a:p>
                  </a:txBody>
                  <a:tcPr/>
                </a:tc>
                <a:tc hMerge="1">
                  <a:txBody>
                    <a:bodyPr/>
                    <a:lstStyle/>
                    <a:p>
                      <a:endParaRPr lang="en-US"/>
                    </a:p>
                  </a:txBody>
                  <a:tcPr marL="95264" marR="95264" marT="47632" marB="47632">
                    <a:solidFill>
                      <a:srgbClr val="010101"/>
                    </a:solidFill>
                  </a:tcPr>
                </a:tc>
                <a:extLst>
                  <a:ext uri="{0D108BD9-81ED-4DB2-BD59-A6C34878D82A}">
                    <a16:rowId xmlns:a16="http://schemas.microsoft.com/office/drawing/2014/main" val="10006"/>
                  </a:ext>
                </a:extLst>
              </a:tr>
              <a:tr h="4224920">
                <a:tc gridSpan="3">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1600" b="1" noProof="0" dirty="0">
                          <a:solidFill>
                            <a:srgbClr val="FFC000"/>
                          </a:solidFill>
                          <a:latin typeface="Arial" panose="020B0604020202020204"/>
                          <a:cs typeface="Arial" panose="020B0604020202020204"/>
                        </a:rPr>
                        <a:t>Publish, present virtually, share, and discuss!</a:t>
                      </a:r>
                    </a:p>
                    <a:p>
                      <a:pPr marL="0" marR="0" lvl="0" indent="0" algn="l" defTabSz="114300" rtl="0" eaLnBrk="1" fontAlgn="auto" latinLnBrk="0" hangingPunct="1">
                        <a:lnSpc>
                          <a:spcPct val="100000"/>
                        </a:lnSpc>
                        <a:spcBef>
                          <a:spcPts val="0"/>
                        </a:spcBef>
                        <a:spcAft>
                          <a:spcPts val="0"/>
                        </a:spcAft>
                        <a:buClrTx/>
                        <a:buSzTx/>
                        <a:buFontTx/>
                        <a:buNone/>
                        <a:defRPr/>
                      </a:pPr>
                      <a:r>
                        <a:rPr lang="en-US" sz="1400" b="1" noProof="0" dirty="0">
                          <a:solidFill>
                            <a:srgbClr val="D9D9D9"/>
                          </a:solidFill>
                          <a:latin typeface="Arial" panose="020B0604020202020204"/>
                          <a:cs typeface="Arial" panose="020B0604020202020204"/>
                        </a:rPr>
                        <a:t>Submit your poster and add it to the Research Poster Virtual Library.</a:t>
                      </a:r>
                      <a:br>
                        <a:rPr lang="en-US" sz="1400" b="1" noProof="0" dirty="0">
                          <a:solidFill>
                            <a:srgbClr val="D9D9D9"/>
                          </a:solidFill>
                          <a:latin typeface="Arial" panose="020B0604020202020204"/>
                          <a:cs typeface="Arial" panose="020B0604020202020204"/>
                        </a:rPr>
                      </a:br>
                      <a:br>
                        <a:rPr lang="en-US" sz="1400" b="1" noProof="0" dirty="0">
                          <a:solidFill>
                            <a:srgbClr val="D9D9D9"/>
                          </a:solidFill>
                          <a:latin typeface="Arial" panose="020B0604020202020204"/>
                          <a:cs typeface="Arial" panose="020B0604020202020204"/>
                        </a:rPr>
                      </a:br>
                      <a:r>
                        <a:rPr lang="en-US" sz="1400" b="1" noProof="0" dirty="0">
                          <a:solidFill>
                            <a:schemeClr val="accent4"/>
                          </a:solidFill>
                          <a:latin typeface="Arial" panose="020B0604020202020204"/>
                          <a:cs typeface="Arial" panose="020B0604020202020204"/>
                        </a:rPr>
                        <a:t>Continuous</a:t>
                      </a:r>
                      <a:r>
                        <a:rPr lang="en-US" sz="1400" b="1" noProof="0" dirty="0">
                          <a:solidFill>
                            <a:srgbClr val="D9D9D9"/>
                          </a:solidFill>
                          <a:latin typeface="Arial" panose="020B0604020202020204"/>
                          <a:cs typeface="Arial" panose="020B0604020202020204"/>
                        </a:rPr>
                        <a:t> </a:t>
                      </a:r>
                      <a:r>
                        <a:rPr lang="en-US" sz="1400" b="1" noProof="0" dirty="0">
                          <a:solidFill>
                            <a:srgbClr val="FFC000"/>
                          </a:solidFill>
                          <a:latin typeface="Arial" panose="020B0604020202020204"/>
                          <a:cs typeface="Arial" panose="020B0604020202020204"/>
                        </a:rPr>
                        <a:t>global reach</a:t>
                      </a:r>
                    </a:p>
                    <a:p>
                      <a:pPr marL="0" marR="0" lvl="0" indent="0" algn="l" defTabSz="114300" rtl="0" eaLnBrk="1" fontAlgn="auto" latinLnBrk="0" hangingPunct="1">
                        <a:lnSpc>
                          <a:spcPct val="100000"/>
                        </a:lnSpc>
                        <a:spcBef>
                          <a:spcPts val="0"/>
                        </a:spcBef>
                        <a:spcAft>
                          <a:spcPts val="0"/>
                        </a:spcAft>
                        <a:buClrTx/>
                        <a:buSzTx/>
                        <a:buFontTx/>
                        <a:buNone/>
                        <a:defRPr/>
                      </a:pPr>
                      <a:r>
                        <a:rPr lang="en-US" sz="1400" b="0" noProof="0" dirty="0">
                          <a:solidFill>
                            <a:srgbClr val="D9D9D9"/>
                          </a:solidFill>
                          <a:latin typeface="Arial" panose="020B0604020202020204"/>
                          <a:cs typeface="Arial" panose="020B0604020202020204"/>
                        </a:rPr>
                        <a:t>Share your research with thousands of students, educators, scientists, and researchers from all over the United States and the World.</a:t>
                      </a:r>
                    </a:p>
                    <a:p>
                      <a:pPr marL="0" marR="0" lvl="0" indent="0" algn="l" defTabSz="114300" rtl="0" eaLnBrk="1" fontAlgn="auto" latinLnBrk="0" hangingPunct="1">
                        <a:lnSpc>
                          <a:spcPct val="100000"/>
                        </a:lnSpc>
                        <a:spcBef>
                          <a:spcPts val="0"/>
                        </a:spcBef>
                        <a:spcAft>
                          <a:spcPts val="0"/>
                        </a:spcAft>
                        <a:buClrTx/>
                        <a:buSzTx/>
                        <a:buFontTx/>
                        <a:buNone/>
                        <a:defRPr/>
                      </a:pPr>
                      <a:endParaRPr lang="en-US" sz="1400" b="1" noProof="0" dirty="0">
                        <a:solidFill>
                          <a:srgbClr val="D9D9D9"/>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400" b="1" noProof="0" dirty="0">
                          <a:solidFill>
                            <a:srgbClr val="FFC000"/>
                          </a:solidFill>
                          <a:latin typeface="Arial" panose="020B0604020202020204"/>
                          <a:cs typeface="Arial" panose="020B0604020202020204"/>
                        </a:rPr>
                        <a:t>Full-featured poster showcase included</a:t>
                      </a:r>
                    </a:p>
                    <a:p>
                      <a:pPr marL="0" marR="0" lvl="0" indent="0" algn="l" defTabSz="114300" rtl="0" eaLnBrk="1" fontAlgn="auto" latinLnBrk="0" hangingPunct="1">
                        <a:lnSpc>
                          <a:spcPct val="100000"/>
                        </a:lnSpc>
                        <a:spcBef>
                          <a:spcPts val="0"/>
                        </a:spcBef>
                        <a:spcAft>
                          <a:spcPts val="0"/>
                        </a:spcAft>
                        <a:buClrTx/>
                        <a:buSzTx/>
                        <a:buFontTx/>
                        <a:buNone/>
                        <a:defRPr/>
                      </a:pPr>
                      <a:r>
                        <a:rPr lang="en-US" sz="1400" b="0" noProof="0" dirty="0">
                          <a:solidFill>
                            <a:srgbClr val="D9D9D9"/>
                          </a:solidFill>
                          <a:latin typeface="Arial" panose="020B0604020202020204"/>
                          <a:cs typeface="Arial" panose="020B0604020202020204"/>
                        </a:rPr>
                        <a:t>Present your poster on a  professional full-featured and customizable web page that includes full screen functions, social sharing, your own discussion board, private contact form, narration and more.</a:t>
                      </a:r>
                    </a:p>
                    <a:p>
                      <a:pPr marL="0" marR="0" lvl="0" indent="0" algn="l" defTabSz="114300" rtl="0" eaLnBrk="1" fontAlgn="auto" latinLnBrk="0" hangingPunct="1">
                        <a:lnSpc>
                          <a:spcPct val="100000"/>
                        </a:lnSpc>
                        <a:spcBef>
                          <a:spcPts val="0"/>
                        </a:spcBef>
                        <a:spcAft>
                          <a:spcPts val="0"/>
                        </a:spcAft>
                        <a:buClrTx/>
                        <a:buSzTx/>
                        <a:buFontTx/>
                        <a:buNone/>
                        <a:defRPr/>
                      </a:pPr>
                      <a:endParaRPr lang="en-US" sz="1400" b="1" noProof="0" dirty="0">
                        <a:solidFill>
                          <a:srgbClr val="D9D9D9"/>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400" b="1" noProof="0" dirty="0">
                          <a:solidFill>
                            <a:srgbClr val="FFC000"/>
                          </a:solidFill>
                          <a:latin typeface="Arial" panose="020B0604020202020204"/>
                          <a:cs typeface="Arial" panose="020B0604020202020204"/>
                        </a:rPr>
                        <a:t>Convenience for presenter groups and conference coordinators </a:t>
                      </a:r>
                    </a:p>
                    <a:p>
                      <a:pPr marL="0" marR="0" lvl="0" indent="0" algn="l" defTabSz="114300" rtl="0" eaLnBrk="1" fontAlgn="auto" latinLnBrk="0" hangingPunct="1">
                        <a:lnSpc>
                          <a:spcPct val="100000"/>
                        </a:lnSpc>
                        <a:spcBef>
                          <a:spcPts val="0"/>
                        </a:spcBef>
                        <a:spcAft>
                          <a:spcPts val="0"/>
                        </a:spcAft>
                        <a:buClrTx/>
                        <a:buSzTx/>
                        <a:buFontTx/>
                        <a:buNone/>
                        <a:defRPr/>
                      </a:pPr>
                      <a:r>
                        <a:rPr lang="en-US" sz="1400" b="0" noProof="0" dirty="0">
                          <a:solidFill>
                            <a:srgbClr val="D9D9D9"/>
                          </a:solidFill>
                          <a:latin typeface="Arial" panose="020B0604020202020204"/>
                          <a:cs typeface="Arial" panose="020B0604020202020204"/>
                        </a:rPr>
                        <a:t>Published posters can easily be presented at virtual conferences. Perfect solution for organizers of meetings and conferences.</a:t>
                      </a:r>
                      <a:br>
                        <a:rPr lang="en-US" sz="1400" b="1" noProof="0" dirty="0">
                          <a:solidFill>
                            <a:srgbClr val="D9D9D9"/>
                          </a:solidFill>
                          <a:latin typeface="Arial" panose="020B0604020202020204"/>
                          <a:cs typeface="Arial" panose="020B0604020202020204"/>
                        </a:rPr>
                      </a:br>
                      <a:endParaRPr lang="en-US" sz="1400" b="1" noProof="0" dirty="0">
                        <a:solidFill>
                          <a:srgbClr val="D9D9D9"/>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600" b="1" noProof="0" dirty="0">
                          <a:solidFill>
                            <a:srgbClr val="FFC000"/>
                          </a:solidFill>
                          <a:latin typeface="Arial" panose="020B0604020202020204"/>
                          <a:cs typeface="Arial" panose="020B0604020202020204"/>
                          <a:hlinkClick r:id="rId11"/>
                        </a:rPr>
                        <a:t>https://www.PosterPresentations.com/</a:t>
                      </a:r>
                      <a:r>
                        <a:rPr lang="en-US" sz="1600" b="1" u="sng" noProof="0" dirty="0">
                          <a:solidFill>
                            <a:srgbClr val="FFC000"/>
                          </a:solidFill>
                          <a:latin typeface="Arial" panose="020B0604020202020204"/>
                          <a:cs typeface="Arial" panose="020B0604020202020204"/>
                          <a:hlinkClick r:id="rId11"/>
                        </a:rPr>
                        <a:t>research</a:t>
                      </a:r>
                      <a:endParaRPr lang="en-US" sz="1600" b="1" u="sng" noProof="0" dirty="0">
                        <a:solidFill>
                          <a:srgbClr val="FFC000"/>
                        </a:solidFill>
                        <a:latin typeface="Arial" panose="020B0604020202020204"/>
                        <a:cs typeface="Arial" panose="020B0604020202020204"/>
                      </a:endParaRPr>
                    </a:p>
                    <a:p>
                      <a:pPr marL="0" marR="0" lvl="0" indent="0" algn="l" defTabSz="114300" rtl="0" eaLnBrk="1" fontAlgn="auto" latinLnBrk="0" hangingPunct="1">
                        <a:lnSpc>
                          <a:spcPct val="100000"/>
                        </a:lnSpc>
                        <a:spcBef>
                          <a:spcPts val="0"/>
                        </a:spcBef>
                        <a:spcAft>
                          <a:spcPts val="0"/>
                        </a:spcAft>
                        <a:buClrTx/>
                        <a:buSzTx/>
                        <a:buFontTx/>
                        <a:buNone/>
                        <a:defRPr/>
                      </a:pPr>
                      <a:endParaRPr lang="en-US" sz="1400" b="1" noProof="0" dirty="0">
                        <a:solidFill>
                          <a:srgbClr val="D9D9D9"/>
                        </a:solidFill>
                        <a:latin typeface="Arial" panose="020B0604020202020204"/>
                        <a:cs typeface="Arial" panose="020B0604020202020204"/>
                      </a:endParaRPr>
                    </a:p>
                  </a:txBody>
                  <a:tcPr marL="95264" marR="95264" marT="47632" marB="47632">
                    <a:solidFill>
                      <a:srgbClr val="003366"/>
                    </a:solidFill>
                  </a:tcPr>
                </a:tc>
                <a:tc hMerge="1">
                  <a:txBody>
                    <a:bodyPr/>
                    <a:lstStyle/>
                    <a:p>
                      <a:endParaRPr lang="en-US"/>
                    </a:p>
                  </a:txBody>
                  <a:tcPr/>
                </a:tc>
                <a:tc hMerge="1">
                  <a:txBody>
                    <a:bodyPr/>
                    <a:lstStyle/>
                    <a:p>
                      <a:endParaRPr lang="en-US"/>
                    </a:p>
                  </a:txBody>
                  <a:tcPr marL="95264" marR="95264" marT="47632" marB="47632">
                    <a:solidFill>
                      <a:schemeClr val="accent5">
                        <a:lumMod val="50000"/>
                      </a:schemeClr>
                    </a:solidFill>
                  </a:tcPr>
                </a:tc>
                <a:extLst>
                  <a:ext uri="{0D108BD9-81ED-4DB2-BD59-A6C34878D82A}">
                    <a16:rowId xmlns:a16="http://schemas.microsoft.com/office/drawing/2014/main" val="10007"/>
                  </a:ext>
                </a:extLst>
              </a:tr>
              <a:tr h="770816">
                <a:tc gridSpan="3">
                  <a:txBody>
                    <a:bodyPr/>
                    <a:lstStyle/>
                    <a:p>
                      <a:endParaRPr lang="en-US" sz="1300" dirty="0">
                        <a:solidFill>
                          <a:srgbClr val="1F3A4E"/>
                        </a:solidFill>
                      </a:endParaRPr>
                    </a:p>
                  </a:txBody>
                  <a:tcPr marL="95264" marR="95264" marT="47632" marB="47632">
                    <a:blipFill dpi="0" rotWithShape="1">
                      <a:blip r:embed="rId12">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marL="95264" marR="95264" marT="47632" marB="47632">
                    <a:blipFill dpi="0" rotWithShape="1">
                      <a:blip r:embed="rId12">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0008"/>
                  </a:ext>
                </a:extLst>
              </a:tr>
              <a:tr h="560893">
                <a:tc>
                  <a:txBody>
                    <a:bodyPr/>
                    <a:lstStyle/>
                    <a:p>
                      <a:pPr>
                        <a:lnSpc>
                          <a:spcPct val="100000"/>
                        </a:lnSpc>
                      </a:pPr>
                      <a:r>
                        <a:rPr lang="en-US" sz="1000" dirty="0">
                          <a:solidFill>
                            <a:schemeClr val="bg1">
                              <a:lumMod val="85000"/>
                            </a:schemeClr>
                          </a:solidFill>
                          <a:latin typeface="Arial" panose="020B0604020202020204"/>
                          <a:cs typeface="Arial" panose="020B0604020202020204"/>
                        </a:rPr>
                        <a:t>© 2020</a:t>
                      </a:r>
                      <a:r>
                        <a:rPr lang="en-US" sz="1000" baseline="0" dirty="0">
                          <a:solidFill>
                            <a:schemeClr val="bg1">
                              <a:lumMod val="85000"/>
                            </a:schemeClr>
                          </a:solidFill>
                          <a:latin typeface="Arial" panose="020B0604020202020204"/>
                          <a:cs typeface="Arial" panose="020B0604020202020204"/>
                        </a:rPr>
                        <a:t> </a:t>
                      </a:r>
                      <a:r>
                        <a:rPr lang="en-US" sz="1000" dirty="0" err="1">
                          <a:solidFill>
                            <a:schemeClr val="bg1">
                              <a:lumMod val="85000"/>
                            </a:schemeClr>
                          </a:solidFill>
                          <a:latin typeface="Arial" panose="020B0604020202020204"/>
                          <a:cs typeface="Arial" panose="020B0604020202020204"/>
                        </a:rPr>
                        <a:t>PosterPresentations.com</a:t>
                      </a:r>
                      <a:br>
                        <a:rPr lang="en-US" sz="1000" dirty="0">
                          <a:solidFill>
                            <a:schemeClr val="bg1">
                              <a:lumMod val="85000"/>
                            </a:schemeClr>
                          </a:solidFill>
                          <a:latin typeface="Arial" panose="020B0604020202020204"/>
                          <a:cs typeface="Arial" panose="020B0604020202020204"/>
                        </a:rPr>
                      </a:br>
                      <a:r>
                        <a:rPr lang="en-US" sz="1000" dirty="0">
                          <a:solidFill>
                            <a:schemeClr val="bg1">
                              <a:lumMod val="85000"/>
                            </a:schemeClr>
                          </a:solidFill>
                          <a:latin typeface="Arial" panose="020B0604020202020204"/>
                          <a:cs typeface="Arial" panose="020B0604020202020204"/>
                        </a:rPr>
                        <a:t>2117 Fourth Street ,</a:t>
                      </a:r>
                      <a:r>
                        <a:rPr lang="en-US" sz="1000" baseline="0" dirty="0">
                          <a:solidFill>
                            <a:schemeClr val="bg1">
                              <a:lumMod val="85000"/>
                            </a:schemeClr>
                          </a:solidFill>
                          <a:latin typeface="Arial" panose="020B0604020202020204"/>
                          <a:cs typeface="Arial" panose="020B0604020202020204"/>
                        </a:rPr>
                        <a:t> STE C        </a:t>
                      </a:r>
                    </a:p>
                    <a:p>
                      <a:pPr>
                        <a:lnSpc>
                          <a:spcPct val="100000"/>
                        </a:lnSpc>
                      </a:pPr>
                      <a:r>
                        <a:rPr lang="en-US" sz="1000" baseline="0" dirty="0">
                          <a:solidFill>
                            <a:schemeClr val="bg1">
                              <a:lumMod val="85000"/>
                            </a:schemeClr>
                          </a:solidFill>
                          <a:latin typeface="Arial" panose="020B0604020202020204"/>
                          <a:cs typeface="Arial" panose="020B0604020202020204"/>
                        </a:rPr>
                        <a:t>Berkeley CA 94710 USA</a:t>
                      </a:r>
                      <a:endParaRPr lang="en-US" sz="1000" dirty="0">
                        <a:solidFill>
                          <a:schemeClr val="bg1">
                            <a:lumMod val="85000"/>
                          </a:schemeClr>
                        </a:solidFill>
                        <a:latin typeface="Arial" panose="020B0604020202020204"/>
                        <a:cs typeface="Arial" panose="020B0604020202020204"/>
                      </a:endParaRPr>
                    </a:p>
                  </a:txBody>
                  <a:tcPr marL="106881" marR="53440" marT="70140" marB="23380">
                    <a:solidFill>
                      <a:srgbClr val="010101"/>
                    </a:solidFill>
                  </a:tcPr>
                </a:tc>
                <a:tc gridSpan="2">
                  <a:txBody>
                    <a:bodyPr/>
                    <a:lstStyle/>
                    <a:p>
                      <a:pPr marL="0" marR="0" indent="0" algn="l" defTabSz="4389120" rtl="0" eaLnBrk="1" fontAlgn="auto" latinLnBrk="0" hangingPunct="1">
                        <a:lnSpc>
                          <a:spcPct val="100000"/>
                        </a:lnSpc>
                        <a:spcBef>
                          <a:spcPts val="0"/>
                        </a:spcBef>
                        <a:spcAft>
                          <a:spcPts val="0"/>
                        </a:spcAft>
                        <a:buClrTx/>
                        <a:buSzTx/>
                        <a:buFontTx/>
                        <a:buNone/>
                        <a:defRPr/>
                      </a:pPr>
                      <a:r>
                        <a:rPr lang="en-US" sz="1300" b="1" dirty="0">
                          <a:solidFill>
                            <a:srgbClr val="D0D0D0"/>
                          </a:solidFill>
                          <a:latin typeface="Arial" panose="020B0604020202020204"/>
                          <a:cs typeface="Arial" panose="020B0604020202020204"/>
                        </a:rPr>
                        <a:t>For poster-making tutorials</a:t>
                      </a:r>
                      <a:r>
                        <a:rPr lang="en-US" sz="1300" b="1" baseline="0" dirty="0">
                          <a:solidFill>
                            <a:srgbClr val="D0D0D0"/>
                          </a:solidFill>
                          <a:latin typeface="Arial" panose="020B0604020202020204"/>
                          <a:cs typeface="Arial" panose="020B0604020202020204"/>
                        </a:rPr>
                        <a:t> visit:</a:t>
                      </a:r>
                    </a:p>
                    <a:p>
                      <a:pPr marL="0" marR="0" indent="0" algn="l" defTabSz="4389120" rtl="0" eaLnBrk="1" fontAlgn="auto" latinLnBrk="0" hangingPunct="1">
                        <a:lnSpc>
                          <a:spcPct val="100000"/>
                        </a:lnSpc>
                        <a:spcBef>
                          <a:spcPts val="0"/>
                        </a:spcBef>
                        <a:spcAft>
                          <a:spcPts val="0"/>
                        </a:spcAft>
                        <a:buClrTx/>
                        <a:buSzTx/>
                        <a:buFontTx/>
                        <a:buNone/>
                        <a:defRPr/>
                      </a:pPr>
                      <a:r>
                        <a:rPr lang="en-US" sz="900" b="1" dirty="0">
                          <a:solidFill>
                            <a:srgbClr val="FFC000"/>
                          </a:solidFill>
                          <a:latin typeface="Arial" panose="020B0604020202020204"/>
                          <a:cs typeface="Arial" panose="020B0604020202020204"/>
                        </a:rPr>
                        <a:t>https://</a:t>
                      </a:r>
                      <a:r>
                        <a:rPr lang="en-US" sz="900" b="1" dirty="0" err="1">
                          <a:solidFill>
                            <a:srgbClr val="FFC000"/>
                          </a:solidFill>
                          <a:latin typeface="Arial" panose="020B0604020202020204"/>
                          <a:cs typeface="Arial" panose="020B0604020202020204"/>
                        </a:rPr>
                        <a:t>www.posterpresentations.com</a:t>
                      </a:r>
                      <a:r>
                        <a:rPr lang="en-US" sz="900" b="1" dirty="0">
                          <a:solidFill>
                            <a:srgbClr val="FFC000"/>
                          </a:solidFill>
                          <a:latin typeface="Arial" panose="020B0604020202020204"/>
                          <a:cs typeface="Arial" panose="020B0604020202020204"/>
                        </a:rPr>
                        <a:t>/</a:t>
                      </a:r>
                      <a:r>
                        <a:rPr lang="en-US" sz="900" b="1" dirty="0" err="1">
                          <a:solidFill>
                            <a:srgbClr val="FFC000"/>
                          </a:solidFill>
                          <a:latin typeface="Arial" panose="020B0604020202020204"/>
                          <a:cs typeface="Arial" panose="020B0604020202020204"/>
                        </a:rPr>
                        <a:t>helpdesk.html</a:t>
                      </a:r>
                      <a:endParaRPr lang="en-US" sz="900" dirty="0">
                        <a:solidFill>
                          <a:schemeClr val="bg1">
                            <a:lumMod val="85000"/>
                          </a:schemeClr>
                        </a:solidFill>
                        <a:latin typeface="Arial" panose="020B0604020202020204"/>
                        <a:cs typeface="Arial" panose="020B0604020202020204"/>
                      </a:endParaRPr>
                    </a:p>
                  </a:txBody>
                  <a:tcPr marL="95264" marR="95264" marT="47632" marB="47632">
                    <a:solidFill>
                      <a:srgbClr val="010101"/>
                    </a:solidFill>
                  </a:tcPr>
                </a:tc>
                <a:tc hMerge="1">
                  <a:txBody>
                    <a:bodyPr/>
                    <a:lstStyle/>
                    <a:p>
                      <a:endParaRPr lang="en-US"/>
                    </a:p>
                  </a:txBody>
                  <a:tcPr marL="95264" marR="95264" marT="47632" marB="47632">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3" r:id="rId1"/>
  </p:sldLayoutIdLst>
  <p:txStyles>
    <p:titleStyle>
      <a:lvl1pPr algn="ctr" defTabSz="2675255" rtl="0" eaLnBrk="1" latinLnBrk="0" hangingPunct="1">
        <a:spcBef>
          <a:spcPct val="0"/>
        </a:spcBef>
        <a:buNone/>
        <a:defRPr sz="5335" kern="1200">
          <a:solidFill>
            <a:schemeClr val="bg1"/>
          </a:solidFill>
          <a:latin typeface="Trebuchet MS" panose="020B0603020202020204" pitchFamily="34" charset="0"/>
          <a:ea typeface="+mj-ea"/>
          <a:cs typeface="+mj-cs"/>
        </a:defRPr>
      </a:lvl1pPr>
    </p:titleStyle>
    <p:bodyStyle>
      <a:lvl1pPr marL="1003300" indent="-1003300" algn="l" defTabSz="2675255" rtl="0" eaLnBrk="1" latinLnBrk="0" hangingPunct="1">
        <a:spcBef>
          <a:spcPct val="20000"/>
        </a:spcBef>
        <a:buFont typeface="Arial" panose="020B0604020202020204" pitchFamily="34" charset="0"/>
        <a:buChar char="•"/>
        <a:defRPr sz="9385" kern="1200">
          <a:solidFill>
            <a:schemeClr val="tx1"/>
          </a:solidFill>
          <a:latin typeface="+mn-lt"/>
          <a:ea typeface="+mn-ea"/>
          <a:cs typeface="+mn-cs"/>
        </a:defRPr>
      </a:lvl1pPr>
      <a:lvl2pPr marL="2173605" indent="-836295" algn="l" defTabSz="2675255" rtl="0" eaLnBrk="1" latinLnBrk="0" hangingPunct="1">
        <a:spcBef>
          <a:spcPct val="20000"/>
        </a:spcBef>
        <a:buFont typeface="Arial" panose="020B0604020202020204" pitchFamily="34" charset="0"/>
        <a:buChar char="–"/>
        <a:defRPr sz="8215" kern="1200">
          <a:solidFill>
            <a:schemeClr val="tx1"/>
          </a:solidFill>
          <a:latin typeface="+mn-lt"/>
          <a:ea typeface="+mn-ea"/>
          <a:cs typeface="+mn-cs"/>
        </a:defRPr>
      </a:lvl2pPr>
      <a:lvl3pPr marL="3343910" indent="-668655" algn="l" defTabSz="2675255" rtl="0" eaLnBrk="1" latinLnBrk="0" hangingPunct="1">
        <a:spcBef>
          <a:spcPct val="20000"/>
        </a:spcBef>
        <a:buFont typeface="Arial" panose="020B0604020202020204" pitchFamily="34" charset="0"/>
        <a:buChar char="•"/>
        <a:defRPr sz="7040" kern="1200">
          <a:solidFill>
            <a:schemeClr val="tx1"/>
          </a:solidFill>
          <a:latin typeface="+mn-lt"/>
          <a:ea typeface="+mn-ea"/>
          <a:cs typeface="+mn-cs"/>
        </a:defRPr>
      </a:lvl3pPr>
      <a:lvl4pPr marL="468185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4pPr>
      <a:lvl5pPr marL="60191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5pPr>
      <a:lvl6pPr marL="735711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6pPr>
      <a:lvl7pPr marL="869442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7pPr>
      <a:lvl8pPr marL="100323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8pPr>
      <a:lvl9pPr marL="1136967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9pPr>
    </p:bodyStyle>
    <p:otherStyle>
      <a:defPPr>
        <a:defRPr lang="en-US"/>
      </a:defPPr>
      <a:lvl1pPr marL="0" algn="l" defTabSz="2675255" rtl="0" eaLnBrk="1" latinLnBrk="0" hangingPunct="1">
        <a:defRPr sz="5225" kern="1200">
          <a:solidFill>
            <a:schemeClr val="tx1"/>
          </a:solidFill>
          <a:latin typeface="+mn-lt"/>
          <a:ea typeface="+mn-ea"/>
          <a:cs typeface="+mn-cs"/>
        </a:defRPr>
      </a:lvl1pPr>
      <a:lvl2pPr marL="1337310" algn="l" defTabSz="2675255" rtl="0" eaLnBrk="1" latinLnBrk="0" hangingPunct="1">
        <a:defRPr sz="5225" kern="1200">
          <a:solidFill>
            <a:schemeClr val="tx1"/>
          </a:solidFill>
          <a:latin typeface="+mn-lt"/>
          <a:ea typeface="+mn-ea"/>
          <a:cs typeface="+mn-cs"/>
        </a:defRPr>
      </a:lvl2pPr>
      <a:lvl3pPr marL="2675255" algn="l" defTabSz="2675255" rtl="0" eaLnBrk="1" latinLnBrk="0" hangingPunct="1">
        <a:defRPr sz="5225" kern="1200">
          <a:solidFill>
            <a:schemeClr val="tx1"/>
          </a:solidFill>
          <a:latin typeface="+mn-lt"/>
          <a:ea typeface="+mn-ea"/>
          <a:cs typeface="+mn-cs"/>
        </a:defRPr>
      </a:lvl3pPr>
      <a:lvl4pPr marL="4012565" algn="l" defTabSz="2675255" rtl="0" eaLnBrk="1" latinLnBrk="0" hangingPunct="1">
        <a:defRPr sz="5225" kern="1200">
          <a:solidFill>
            <a:schemeClr val="tx1"/>
          </a:solidFill>
          <a:latin typeface="+mn-lt"/>
          <a:ea typeface="+mn-ea"/>
          <a:cs typeface="+mn-cs"/>
        </a:defRPr>
      </a:lvl4pPr>
      <a:lvl5pPr marL="5350510" algn="l" defTabSz="2675255" rtl="0" eaLnBrk="1" latinLnBrk="0" hangingPunct="1">
        <a:defRPr sz="5225" kern="1200">
          <a:solidFill>
            <a:schemeClr val="tx1"/>
          </a:solidFill>
          <a:latin typeface="+mn-lt"/>
          <a:ea typeface="+mn-ea"/>
          <a:cs typeface="+mn-cs"/>
        </a:defRPr>
      </a:lvl5pPr>
      <a:lvl6pPr marL="6687820" algn="l" defTabSz="2675255" rtl="0" eaLnBrk="1" latinLnBrk="0" hangingPunct="1">
        <a:defRPr sz="5225" kern="1200">
          <a:solidFill>
            <a:schemeClr val="tx1"/>
          </a:solidFill>
          <a:latin typeface="+mn-lt"/>
          <a:ea typeface="+mn-ea"/>
          <a:cs typeface="+mn-cs"/>
        </a:defRPr>
      </a:lvl6pPr>
      <a:lvl7pPr marL="8025765" algn="l" defTabSz="2675255" rtl="0" eaLnBrk="1" latinLnBrk="0" hangingPunct="1">
        <a:defRPr sz="5225" kern="1200">
          <a:solidFill>
            <a:schemeClr val="tx1"/>
          </a:solidFill>
          <a:latin typeface="+mn-lt"/>
          <a:ea typeface="+mn-ea"/>
          <a:cs typeface="+mn-cs"/>
        </a:defRPr>
      </a:lvl7pPr>
      <a:lvl8pPr marL="9363075" algn="l" defTabSz="2675255" rtl="0" eaLnBrk="1" latinLnBrk="0" hangingPunct="1">
        <a:defRPr sz="5225" kern="1200">
          <a:solidFill>
            <a:schemeClr val="tx1"/>
          </a:solidFill>
          <a:latin typeface="+mn-lt"/>
          <a:ea typeface="+mn-ea"/>
          <a:cs typeface="+mn-cs"/>
        </a:defRPr>
      </a:lvl8pPr>
      <a:lvl9pPr marL="10701020" algn="l" defTabSz="2675255" rtl="0" eaLnBrk="1" latinLnBrk="0" hangingPunct="1">
        <a:defRPr sz="52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bin"/></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98" name="Text Placeholder 297"/>
          <p:cNvSpPr>
            <a:spLocks noGrp="1"/>
          </p:cNvSpPr>
          <p:nvPr>
            <p:ph type="body" sz="quarter" idx="10"/>
          </p:nvPr>
        </p:nvSpPr>
        <p:spPr>
          <a:xfrm>
            <a:off x="606195" y="3351173"/>
            <a:ext cx="6704542" cy="3341561"/>
          </a:xfrm>
        </p:spPr>
        <p:txBody>
          <a:bodyPr/>
          <a:lstStyle/>
          <a:p>
            <a:pPr algn="just"/>
            <a:r>
              <a:rPr lang="en-GB" sz="2000" dirty="0">
                <a:solidFill>
                  <a:schemeClr val="accent5">
                    <a:lumMod val="50000"/>
                  </a:schemeClr>
                </a:solidFill>
              </a:rPr>
              <a:t>Heart diseases are a major global cause of mortality, causing an estimated 19.8 million deaths annually. Early detection is crucial to prevent severe health complications and save lives. While machine learning provides new ways to detect heart disease, most research focuses strictly on accuracy. Current models often overlook crucial clinical factors like fairness, probability calibration, and interpretability. This study introduces an assessment framework that addresses these gaps to develop precise, dependable, and clinically viable machine learning models.</a:t>
            </a:r>
            <a:endParaRPr lang="en-US" sz="2000" dirty="0">
              <a:solidFill>
                <a:schemeClr val="accent5">
                  <a:lumMod val="50000"/>
                </a:schemeClr>
              </a:solidFill>
            </a:endParaRPr>
          </a:p>
        </p:txBody>
      </p:sp>
      <p:sp>
        <p:nvSpPr>
          <p:cNvPr id="299" name="Text Placeholder 298"/>
          <p:cNvSpPr>
            <a:spLocks noGrp="1"/>
          </p:cNvSpPr>
          <p:nvPr>
            <p:ph type="body" sz="quarter" idx="11"/>
          </p:nvPr>
        </p:nvSpPr>
        <p:spPr>
          <a:xfrm>
            <a:off x="608842" y="2579876"/>
            <a:ext cx="6699250" cy="534670"/>
          </a:xfrm>
        </p:spPr>
        <p:txBody>
          <a:bodyPr/>
          <a:lstStyle/>
          <a:p>
            <a:r>
              <a:rPr lang="en-US" sz="2800">
                <a:sym typeface="+mn-ea"/>
              </a:rPr>
              <a:t>Abstract &amp; </a:t>
            </a:r>
            <a:r>
              <a:rPr lang="en-US" sz="2800">
                <a:solidFill>
                  <a:schemeClr val="accent5">
                    <a:lumMod val="50000"/>
                  </a:schemeClr>
                </a:solidFill>
              </a:rPr>
              <a:t>Introduction </a:t>
            </a:r>
          </a:p>
        </p:txBody>
      </p:sp>
      <p:sp>
        <p:nvSpPr>
          <p:cNvPr id="302" name="Text Placeholder 301"/>
          <p:cNvSpPr>
            <a:spLocks noGrp="1"/>
          </p:cNvSpPr>
          <p:nvPr>
            <p:ph type="body" sz="quarter" idx="19"/>
          </p:nvPr>
        </p:nvSpPr>
        <p:spPr>
          <a:xfrm>
            <a:off x="627421" y="9813478"/>
            <a:ext cx="6705600" cy="3526227"/>
          </a:xfrm>
        </p:spPr>
        <p:txBody>
          <a:bodyPr/>
          <a:lstStyle/>
          <a:p>
            <a:pPr algn="just"/>
            <a:r>
              <a:rPr lang="en-GB" sz="2000" b="1" dirty="0">
                <a:sym typeface="+mn-ea"/>
              </a:rPr>
              <a:t>Comprehensive Evaluation: </a:t>
            </a:r>
            <a:r>
              <a:rPr lang="en-GB" sz="2000" dirty="0">
                <a:sym typeface="+mn-ea"/>
              </a:rPr>
              <a:t>Compare the performance of five ML algorithms (Logistic Regression, Random Forest, </a:t>
            </a:r>
            <a:r>
              <a:rPr lang="en-GB" sz="2000" dirty="0" err="1">
                <a:sym typeface="+mn-ea"/>
              </a:rPr>
              <a:t>XGBoost</a:t>
            </a:r>
            <a:r>
              <a:rPr lang="en-GB" sz="2000" dirty="0">
                <a:sym typeface="+mn-ea"/>
              </a:rPr>
              <a:t>, SVM, Naïve Bayes).</a:t>
            </a:r>
          </a:p>
          <a:p>
            <a:pPr algn="just"/>
            <a:r>
              <a:rPr lang="en-GB" sz="2000" b="1" dirty="0">
                <a:sym typeface="+mn-ea"/>
              </a:rPr>
              <a:t>Equitable AI:</a:t>
            </a:r>
            <a:r>
              <a:rPr lang="en-GB" sz="2000" dirty="0">
                <a:sym typeface="+mn-ea"/>
              </a:rPr>
              <a:t> </a:t>
            </a:r>
            <a:r>
              <a:rPr lang="en-GB" sz="2000" dirty="0" err="1">
                <a:sym typeface="+mn-ea"/>
              </a:rPr>
              <a:t>Analyze</a:t>
            </a:r>
            <a:r>
              <a:rPr lang="en-GB" sz="2000" dirty="0">
                <a:sym typeface="+mn-ea"/>
              </a:rPr>
              <a:t> subgroup fairness to ensure the models do not discriminate based on sex or age.</a:t>
            </a:r>
          </a:p>
          <a:p>
            <a:pPr algn="just"/>
            <a:r>
              <a:rPr lang="en-GB" sz="2000" b="1" dirty="0">
                <a:sym typeface="+mn-ea"/>
              </a:rPr>
              <a:t>Clinical Reliability: </a:t>
            </a:r>
            <a:r>
              <a:rPr lang="en-GB" sz="2000" dirty="0">
                <a:sym typeface="+mn-ea"/>
              </a:rPr>
              <a:t>Utilize probability calibration curves to measure how dependable the models are for clinical use.</a:t>
            </a:r>
          </a:p>
          <a:p>
            <a:pPr algn="just"/>
            <a:r>
              <a:rPr lang="en-GB" sz="2000" b="1" dirty="0">
                <a:sym typeface="+mn-ea"/>
              </a:rPr>
              <a:t>Interpretability: </a:t>
            </a:r>
            <a:r>
              <a:rPr lang="en-GB" sz="2000" dirty="0">
                <a:sym typeface="+mn-ea"/>
              </a:rPr>
              <a:t>Incorporate Explainable AI (XAI) methods like SHAP and LIME to estimate and understand the most important predictive features.</a:t>
            </a:r>
            <a:endParaRPr lang="en-US" dirty="0">
              <a:solidFill>
                <a:schemeClr val="accent5">
                  <a:lumMod val="50000"/>
                </a:schemeClr>
              </a:solidFill>
            </a:endParaRPr>
          </a:p>
        </p:txBody>
      </p:sp>
      <p:sp>
        <p:nvSpPr>
          <p:cNvPr id="303" name="Text Placeholder 302"/>
          <p:cNvSpPr>
            <a:spLocks noGrp="1"/>
          </p:cNvSpPr>
          <p:nvPr>
            <p:ph type="body" sz="quarter" idx="20"/>
          </p:nvPr>
        </p:nvSpPr>
        <p:spPr>
          <a:xfrm>
            <a:off x="608313" y="8785543"/>
            <a:ext cx="6700308" cy="534670"/>
          </a:xfrm>
        </p:spPr>
        <p:txBody>
          <a:bodyPr/>
          <a:lstStyle/>
          <a:p>
            <a:r>
              <a:rPr lang="en-US" sz="2800" dirty="0">
                <a:solidFill>
                  <a:schemeClr val="accent5">
                    <a:lumMod val="50000"/>
                  </a:schemeClr>
                </a:solidFill>
              </a:rPr>
              <a:t>Objectives</a:t>
            </a:r>
          </a:p>
        </p:txBody>
      </p:sp>
      <p:sp>
        <p:nvSpPr>
          <p:cNvPr id="305" name="Text Placeholder 304"/>
          <p:cNvSpPr>
            <a:spLocks noGrp="1"/>
          </p:cNvSpPr>
          <p:nvPr>
            <p:ph type="body" sz="quarter" idx="22"/>
          </p:nvPr>
        </p:nvSpPr>
        <p:spPr>
          <a:xfrm>
            <a:off x="7724776" y="2579876"/>
            <a:ext cx="13813366" cy="534670"/>
          </a:xfrm>
        </p:spPr>
        <p:txBody>
          <a:bodyPr/>
          <a:lstStyle/>
          <a:p>
            <a:r>
              <a:rPr lang="en-US" sz="2800">
                <a:solidFill>
                  <a:schemeClr val="accent5">
                    <a:lumMod val="50000"/>
                  </a:schemeClr>
                </a:solidFill>
              </a:rPr>
              <a:t>Methodology</a:t>
            </a:r>
          </a:p>
        </p:txBody>
      </p:sp>
      <p:sp>
        <p:nvSpPr>
          <p:cNvPr id="306" name="Text Placeholder 305"/>
          <p:cNvSpPr>
            <a:spLocks noGrp="1"/>
          </p:cNvSpPr>
          <p:nvPr>
            <p:ph type="body" sz="quarter" idx="23"/>
          </p:nvPr>
        </p:nvSpPr>
        <p:spPr>
          <a:xfrm>
            <a:off x="14428938" y="11741601"/>
            <a:ext cx="6804403" cy="2978641"/>
          </a:xfrm>
        </p:spPr>
        <p:txBody>
          <a:bodyPr/>
          <a:lstStyle/>
          <a:p>
            <a:r>
              <a:rPr lang="en-GB" b="1" dirty="0">
                <a:solidFill>
                  <a:schemeClr val="accent5">
                    <a:lumMod val="50000"/>
                  </a:schemeClr>
                </a:solidFill>
              </a:rPr>
              <a:t>Model Performance: </a:t>
            </a:r>
            <a:r>
              <a:rPr lang="en-GB" dirty="0">
                <a:solidFill>
                  <a:schemeClr val="accent5">
                    <a:lumMod val="50000"/>
                  </a:schemeClr>
                </a:solidFill>
              </a:rPr>
              <a:t>Random Forest and </a:t>
            </a:r>
            <a:r>
              <a:rPr lang="en-GB" dirty="0" err="1">
                <a:solidFill>
                  <a:schemeClr val="accent5">
                    <a:lumMod val="50000"/>
                  </a:schemeClr>
                </a:solidFill>
              </a:rPr>
              <a:t>XGBoost</a:t>
            </a:r>
            <a:r>
              <a:rPr lang="en-GB" dirty="0">
                <a:solidFill>
                  <a:schemeClr val="accent5">
                    <a:lumMod val="50000"/>
                  </a:schemeClr>
                </a:solidFill>
              </a:rPr>
              <a:t> were the top-performing models, achieving near-flawless discrimination with an accuracy of  99.6% and an $AUC 0.999$.</a:t>
            </a:r>
          </a:p>
          <a:p>
            <a:r>
              <a:rPr lang="en-GB" b="1" dirty="0">
                <a:solidFill>
                  <a:schemeClr val="accent5">
                    <a:lumMod val="50000"/>
                  </a:schemeClr>
                </a:solidFill>
              </a:rPr>
              <a:t>Probability Calibration: </a:t>
            </a:r>
            <a:r>
              <a:rPr lang="en-GB" dirty="0">
                <a:solidFill>
                  <a:schemeClr val="accent5">
                    <a:lumMod val="50000"/>
                  </a:schemeClr>
                </a:solidFill>
              </a:rPr>
              <a:t>Random Forest and </a:t>
            </a:r>
            <a:r>
              <a:rPr lang="en-GB" dirty="0" err="1">
                <a:solidFill>
                  <a:schemeClr val="accent5">
                    <a:lumMod val="50000"/>
                  </a:schemeClr>
                </a:solidFill>
              </a:rPr>
              <a:t>XGBoost</a:t>
            </a:r>
            <a:r>
              <a:rPr lang="en-GB" dirty="0">
                <a:solidFill>
                  <a:schemeClr val="accent5">
                    <a:lumMod val="50000"/>
                  </a:schemeClr>
                </a:solidFill>
              </a:rPr>
              <a:t> produced highly reliable probability estimates with Brier scores &lt;0.01.</a:t>
            </a:r>
          </a:p>
          <a:p>
            <a:r>
              <a:rPr lang="en-GB" b="1" dirty="0">
                <a:solidFill>
                  <a:schemeClr val="accent5">
                    <a:lumMod val="50000"/>
                  </a:schemeClr>
                </a:solidFill>
              </a:rPr>
              <a:t>Baseline Comparison: </a:t>
            </a:r>
            <a:r>
              <a:rPr lang="en-GB" dirty="0">
                <a:solidFill>
                  <a:schemeClr val="accent5">
                    <a:lumMod val="50000"/>
                  </a:schemeClr>
                </a:solidFill>
              </a:rPr>
              <a:t>Support Vector Machine achieved moderate accuracy (0.911), while Naïve Bayes performed the worst overall (0.822 accuracy, 0.144 Brier score).</a:t>
            </a:r>
          </a:p>
          <a:p>
            <a:r>
              <a:rPr lang="en-GB" b="1" dirty="0">
                <a:solidFill>
                  <a:schemeClr val="accent5">
                    <a:lumMod val="50000"/>
                  </a:schemeClr>
                </a:solidFill>
              </a:rPr>
              <a:t>Subgroup Fairness: </a:t>
            </a:r>
            <a:r>
              <a:rPr lang="en-GB" dirty="0">
                <a:solidFill>
                  <a:schemeClr val="accent5">
                    <a:lumMod val="50000"/>
                  </a:schemeClr>
                </a:solidFill>
              </a:rPr>
              <a:t>Performance was largely consistent, though subgroup analysis revealed that older individuals (50 years) had slightly better accuracy than younger individuals, and males and females had a minor difference in accuracy.</a:t>
            </a:r>
          </a:p>
          <a:p>
            <a:endParaRPr lang="en-US" dirty="0">
              <a:solidFill>
                <a:schemeClr val="accent5">
                  <a:lumMod val="50000"/>
                </a:schemeClr>
              </a:solidFill>
            </a:endParaRPr>
          </a:p>
        </p:txBody>
      </p:sp>
      <p:sp>
        <p:nvSpPr>
          <p:cNvPr id="307" name="Text Placeholder 306"/>
          <p:cNvSpPr>
            <a:spLocks noGrp="1"/>
          </p:cNvSpPr>
          <p:nvPr>
            <p:ph type="body" sz="quarter" idx="24"/>
          </p:nvPr>
        </p:nvSpPr>
        <p:spPr>
          <a:xfrm>
            <a:off x="7724776" y="10484379"/>
            <a:ext cx="13813366" cy="534670"/>
          </a:xfrm>
        </p:spPr>
        <p:txBody>
          <a:bodyPr/>
          <a:lstStyle/>
          <a:p>
            <a:r>
              <a:rPr lang="en-US" sz="2800">
                <a:solidFill>
                  <a:schemeClr val="accent5">
                    <a:lumMod val="50000"/>
                  </a:schemeClr>
                </a:solidFill>
              </a:rPr>
              <a:t>Result</a:t>
            </a:r>
          </a:p>
        </p:txBody>
      </p:sp>
      <p:sp>
        <p:nvSpPr>
          <p:cNvPr id="309" name="Text Placeholder 308"/>
          <p:cNvSpPr>
            <a:spLocks noGrp="1"/>
          </p:cNvSpPr>
          <p:nvPr>
            <p:ph type="body" sz="quarter" idx="26"/>
          </p:nvPr>
        </p:nvSpPr>
        <p:spPr>
          <a:xfrm>
            <a:off x="21973955" y="3243761"/>
            <a:ext cx="6698012" cy="2479786"/>
          </a:xfrm>
        </p:spPr>
        <p:txBody>
          <a:bodyPr/>
          <a:lstStyle/>
          <a:p>
            <a:pPr algn="just"/>
            <a:r>
              <a:rPr lang="en-GB" sz="2000" b="1" dirty="0">
                <a:sym typeface="+mn-ea"/>
              </a:rPr>
              <a:t>Global </a:t>
            </a:r>
            <a:r>
              <a:rPr lang="en-GB" sz="2000" b="1" dirty="0" err="1">
                <a:sym typeface="+mn-ea"/>
              </a:rPr>
              <a:t>Explainability</a:t>
            </a:r>
            <a:r>
              <a:rPr lang="en-GB" sz="2000" b="1" dirty="0">
                <a:sym typeface="+mn-ea"/>
              </a:rPr>
              <a:t> (SHAP): </a:t>
            </a:r>
            <a:r>
              <a:rPr lang="en-GB" sz="2000" dirty="0">
                <a:sym typeface="+mn-ea"/>
              </a:rPr>
              <a:t>The number of major vessels </a:t>
            </a:r>
            <a:r>
              <a:rPr lang="en-GB" sz="2000" dirty="0" err="1">
                <a:sym typeface="+mn-ea"/>
              </a:rPr>
              <a:t>colored</a:t>
            </a:r>
            <a:r>
              <a:rPr lang="en-GB" sz="2000" dirty="0">
                <a:sym typeface="+mn-ea"/>
              </a:rPr>
              <a:t> (ca), chest pain type (cp), ST depression (</a:t>
            </a:r>
            <a:r>
              <a:rPr lang="en-GB" sz="2000" dirty="0" err="1">
                <a:sym typeface="+mn-ea"/>
              </a:rPr>
              <a:t>oldpeak</a:t>
            </a:r>
            <a:r>
              <a:rPr lang="en-GB" sz="2000" dirty="0">
                <a:sym typeface="+mn-ea"/>
              </a:rPr>
              <a:t>), and maximum heart rate (</a:t>
            </a:r>
            <a:r>
              <a:rPr lang="en-GB" sz="2000" dirty="0" err="1">
                <a:sym typeface="+mn-ea"/>
              </a:rPr>
              <a:t>thalach</a:t>
            </a:r>
            <a:r>
              <a:rPr lang="en-GB" sz="2000" dirty="0">
                <a:sym typeface="+mn-ea"/>
              </a:rPr>
              <a:t>) were identified as the most important global predictors.</a:t>
            </a:r>
          </a:p>
          <a:p>
            <a:pPr algn="just"/>
            <a:r>
              <a:rPr lang="en-GB" sz="2000" b="1" dirty="0">
                <a:sym typeface="+mn-ea"/>
              </a:rPr>
              <a:t>Local </a:t>
            </a:r>
            <a:r>
              <a:rPr lang="en-GB" sz="2000" b="1" dirty="0" err="1">
                <a:sym typeface="+mn-ea"/>
              </a:rPr>
              <a:t>Explainability</a:t>
            </a:r>
            <a:r>
              <a:rPr lang="en-GB" sz="2000" b="1" dirty="0">
                <a:sym typeface="+mn-ea"/>
              </a:rPr>
              <a:t> (LIME): </a:t>
            </a:r>
            <a:r>
              <a:rPr lang="en-GB" sz="2000" dirty="0">
                <a:sym typeface="+mn-ea"/>
              </a:rPr>
              <a:t>Successfully clarified how predictions shifted for individual patients based on clinically meaningful attributes, adding transparency.</a:t>
            </a:r>
            <a:endParaRPr lang="en-US" dirty="0">
              <a:solidFill>
                <a:schemeClr val="accent5">
                  <a:lumMod val="50000"/>
                </a:schemeClr>
              </a:solidFill>
            </a:endParaRPr>
          </a:p>
        </p:txBody>
      </p:sp>
      <p:sp>
        <p:nvSpPr>
          <p:cNvPr id="310" name="Text Placeholder 309"/>
          <p:cNvSpPr>
            <a:spLocks noGrp="1"/>
          </p:cNvSpPr>
          <p:nvPr>
            <p:ph type="body" sz="quarter" idx="27"/>
          </p:nvPr>
        </p:nvSpPr>
        <p:spPr>
          <a:xfrm>
            <a:off x="21953823" y="10617785"/>
            <a:ext cx="6698012" cy="534670"/>
          </a:xfrm>
        </p:spPr>
        <p:txBody>
          <a:bodyPr/>
          <a:lstStyle/>
          <a:p>
            <a:r>
              <a:rPr lang="en-US" sz="2800" dirty="0">
                <a:solidFill>
                  <a:schemeClr val="accent5">
                    <a:lumMod val="50000"/>
                  </a:schemeClr>
                </a:solidFill>
              </a:rPr>
              <a:t>References</a:t>
            </a:r>
          </a:p>
        </p:txBody>
      </p:sp>
      <p:sp>
        <p:nvSpPr>
          <p:cNvPr id="311" name="Text Placeholder 310"/>
          <p:cNvSpPr>
            <a:spLocks noGrp="1"/>
          </p:cNvSpPr>
          <p:nvPr>
            <p:ph type="body" sz="quarter" idx="28"/>
          </p:nvPr>
        </p:nvSpPr>
        <p:spPr>
          <a:xfrm>
            <a:off x="21953823" y="11271830"/>
            <a:ext cx="6679556" cy="4511112"/>
          </a:xfrm>
        </p:spPr>
        <p:txBody>
          <a:bodyPr/>
          <a:lstStyle/>
          <a:p>
            <a:pPr marL="457200" indent="-457200" algn="just">
              <a:buFont typeface="+mj-lt"/>
              <a:buAutoNum type="arabicPeriod"/>
            </a:pPr>
            <a:r>
              <a:rPr lang="en-US" sz="2000" dirty="0">
                <a:sym typeface="+mn-ea"/>
              </a:rPr>
              <a:t>W. H. Organization, "Cardiovascular diseases (</a:t>
            </a:r>
            <a:r>
              <a:rPr lang="en-US" sz="2000" dirty="0" err="1">
                <a:sym typeface="+mn-ea"/>
              </a:rPr>
              <a:t>cvds</a:t>
            </a:r>
            <a:r>
              <a:rPr lang="en-US" sz="2000" dirty="0">
                <a:sym typeface="+mn-ea"/>
              </a:rPr>
              <a:t>)," 2021.</a:t>
            </a:r>
          </a:p>
          <a:p>
            <a:pPr marL="457200" indent="-457200" algn="just">
              <a:buFont typeface="+mj-lt"/>
              <a:buAutoNum type="arabicPeriod"/>
            </a:pPr>
            <a:r>
              <a:rPr lang="en-US" sz="2000" dirty="0">
                <a:sym typeface="+mn-ea"/>
              </a:rPr>
              <a:t>M. S. Singh et al., "An integrated machine learning approach for congestive heart failure prediction," Diagnostics, 2024. </a:t>
            </a:r>
          </a:p>
          <a:p>
            <a:pPr marL="457200" indent="-457200" algn="just">
              <a:buFont typeface="+mj-lt"/>
              <a:buAutoNum type="arabicPeriod"/>
            </a:pPr>
            <a:r>
              <a:rPr lang="en-US" sz="2000" dirty="0">
                <a:sym typeface="+mn-ea"/>
              </a:rPr>
              <a:t>I. D. </a:t>
            </a:r>
            <a:r>
              <a:rPr lang="en-US" sz="2000" dirty="0" err="1">
                <a:sym typeface="+mn-ea"/>
              </a:rPr>
              <a:t>Mienye</a:t>
            </a:r>
            <a:r>
              <a:rPr lang="en-US" sz="2000" dirty="0">
                <a:sym typeface="+mn-ea"/>
              </a:rPr>
              <a:t> and N. Jere. "Optimized ensemble learning approach with explainable ai for improved heart disease prediction," Information, 2024. </a:t>
            </a:r>
          </a:p>
          <a:p>
            <a:pPr marL="457200" indent="-457200" algn="just">
              <a:buFont typeface="+mj-lt"/>
              <a:buAutoNum type="arabicPeriod"/>
            </a:pPr>
            <a:r>
              <a:rPr lang="en-US" sz="2000" dirty="0">
                <a:sym typeface="+mn-ea"/>
              </a:rPr>
              <a:t>M. E. A. </a:t>
            </a:r>
            <a:r>
              <a:rPr lang="en-US" sz="2000" dirty="0" err="1">
                <a:sym typeface="+mn-ea"/>
              </a:rPr>
              <a:t>Sourov</a:t>
            </a:r>
            <a:r>
              <a:rPr lang="en-US" sz="2000" dirty="0">
                <a:sym typeface="+mn-ea"/>
              </a:rPr>
              <a:t> et al., "An explainable ai-enhanced machine learning approach for cardiovascular disease detection..." </a:t>
            </a:r>
            <a:r>
              <a:rPr lang="en-US" sz="2000" dirty="0" err="1">
                <a:sym typeface="+mn-ea"/>
              </a:rPr>
              <a:t>arXiv</a:t>
            </a:r>
            <a:r>
              <a:rPr lang="en-US" sz="2000" dirty="0">
                <a:sym typeface="+mn-ea"/>
              </a:rPr>
              <a:t>, 2025. </a:t>
            </a:r>
          </a:p>
          <a:p>
            <a:pPr marL="457200" indent="-457200" algn="just">
              <a:buFont typeface="+mj-lt"/>
              <a:buAutoNum type="arabicPeriod"/>
            </a:pPr>
            <a:r>
              <a:rPr lang="en-US" sz="2000" dirty="0">
                <a:sym typeface="+mn-ea"/>
              </a:rPr>
              <a:t>T. Chen and C. </a:t>
            </a:r>
            <a:r>
              <a:rPr lang="en-US" sz="2000" dirty="0" err="1">
                <a:sym typeface="+mn-ea"/>
              </a:rPr>
              <a:t>Guestrin</a:t>
            </a:r>
            <a:r>
              <a:rPr lang="en-US" sz="2000" dirty="0">
                <a:sym typeface="+mn-ea"/>
              </a:rPr>
              <a:t>, "</a:t>
            </a:r>
            <a:r>
              <a:rPr lang="en-US" sz="2000" dirty="0" err="1">
                <a:sym typeface="+mn-ea"/>
              </a:rPr>
              <a:t>Xgboost</a:t>
            </a:r>
            <a:r>
              <a:rPr lang="en-US" sz="2000" dirty="0">
                <a:sym typeface="+mn-ea"/>
              </a:rPr>
              <a:t>: A scalable tree boosting system," KDD, 2016.</a:t>
            </a:r>
            <a:endParaRPr lang="en-US" dirty="0">
              <a:solidFill>
                <a:schemeClr val="accent5">
                  <a:lumMod val="50000"/>
                </a:schemeClr>
              </a:solidFill>
            </a:endParaRPr>
          </a:p>
        </p:txBody>
      </p:sp>
      <p:sp>
        <p:nvSpPr>
          <p:cNvPr id="312" name="Text Placeholder 311"/>
          <p:cNvSpPr>
            <a:spLocks noGrp="1"/>
          </p:cNvSpPr>
          <p:nvPr>
            <p:ph type="body" sz="quarter" idx="29"/>
          </p:nvPr>
        </p:nvSpPr>
        <p:spPr>
          <a:xfrm>
            <a:off x="21975225" y="6685627"/>
            <a:ext cx="6698012" cy="534670"/>
          </a:xfrm>
        </p:spPr>
        <p:txBody>
          <a:bodyPr/>
          <a:lstStyle/>
          <a:p>
            <a:r>
              <a:rPr lang="en-US" sz="2800">
                <a:solidFill>
                  <a:schemeClr val="accent5">
                    <a:lumMod val="50000"/>
                  </a:schemeClr>
                </a:solidFill>
              </a:rPr>
              <a:t>Conclusion &amp; Future Work</a:t>
            </a:r>
          </a:p>
        </p:txBody>
      </p:sp>
      <p:sp>
        <p:nvSpPr>
          <p:cNvPr id="313" name="Text Placeholder 312"/>
          <p:cNvSpPr>
            <a:spLocks noGrp="1"/>
          </p:cNvSpPr>
          <p:nvPr>
            <p:ph type="body" sz="quarter" idx="30"/>
          </p:nvPr>
        </p:nvSpPr>
        <p:spPr>
          <a:xfrm>
            <a:off x="21973549" y="7189233"/>
            <a:ext cx="6701366" cy="3095340"/>
          </a:xfrm>
        </p:spPr>
        <p:txBody>
          <a:bodyPr/>
          <a:lstStyle/>
          <a:p>
            <a:pPr algn="just"/>
            <a:r>
              <a:rPr lang="en-GB" sz="2000" b="1" dirty="0">
                <a:sym typeface="+mn-ea"/>
              </a:rPr>
              <a:t>Conclusion: </a:t>
            </a:r>
            <a:r>
              <a:rPr lang="en-GB" sz="2000" dirty="0">
                <a:sym typeface="+mn-ea"/>
              </a:rPr>
              <a:t>The proposed framework successfully moves beyond simple accuracy, proving that models like Random Forest can combine high predictive performance (99.6% accuracy) with fairness, calibration, and interpretability for trustworthy clinical use.</a:t>
            </a:r>
          </a:p>
          <a:p>
            <a:pPr algn="just"/>
            <a:r>
              <a:rPr lang="en-GB" sz="2000" b="1" dirty="0">
                <a:sym typeface="+mn-ea"/>
              </a:rPr>
              <a:t>Future Work: </a:t>
            </a:r>
            <a:r>
              <a:rPr lang="en-GB" sz="2000" dirty="0">
                <a:sym typeface="+mn-ea"/>
              </a:rPr>
              <a:t>The framework should be validated on larger, multi-</a:t>
            </a:r>
            <a:r>
              <a:rPr lang="en-GB" sz="2000" dirty="0" err="1">
                <a:sym typeface="+mn-ea"/>
              </a:rPr>
              <a:t>center</a:t>
            </a:r>
            <a:r>
              <a:rPr lang="en-GB" sz="2000" dirty="0">
                <a:sym typeface="+mn-ea"/>
              </a:rPr>
              <a:t> prospective cohorts. Future research should also add lifestyle and genetic variables, and explore integrating these models into actual clinical decision support systems.</a:t>
            </a:r>
            <a:endParaRPr lang="en-US" dirty="0">
              <a:solidFill>
                <a:schemeClr val="accent5">
                  <a:lumMod val="50000"/>
                </a:schemeClr>
              </a:solidFill>
            </a:endParaRPr>
          </a:p>
        </p:txBody>
      </p:sp>
      <p:sp>
        <p:nvSpPr>
          <p:cNvPr id="351" name="Text Placeholder 350"/>
          <p:cNvSpPr>
            <a:spLocks noGrp="1"/>
          </p:cNvSpPr>
          <p:nvPr>
            <p:ph type="body" sz="quarter" idx="150"/>
          </p:nvPr>
        </p:nvSpPr>
        <p:spPr>
          <a:xfrm>
            <a:off x="3958273" y="1488380"/>
            <a:ext cx="21447761" cy="598230"/>
          </a:xfrm>
        </p:spPr>
        <p:txBody>
          <a:bodyPr>
            <a:normAutofit fontScale="90000" lnSpcReduction="10000"/>
          </a:bodyPr>
          <a:lstStyle/>
          <a:p>
            <a:r>
              <a:rPr lang="en-US" b="1" dirty="0">
                <a:solidFill>
                  <a:schemeClr val="accent5">
                    <a:lumMod val="50000"/>
                  </a:schemeClr>
                </a:solidFill>
              </a:rPr>
              <a:t>Shuvo </a:t>
            </a:r>
            <a:r>
              <a:rPr lang="en-US" b="1" dirty="0" err="1">
                <a:solidFill>
                  <a:schemeClr val="accent5">
                    <a:lumMod val="50000"/>
                  </a:schemeClr>
                </a:solidFill>
              </a:rPr>
              <a:t>Sarker</a:t>
            </a:r>
            <a:r>
              <a:rPr lang="en-US" b="1" dirty="0">
                <a:solidFill>
                  <a:schemeClr val="accent5">
                    <a:lumMod val="50000"/>
                  </a:schemeClr>
                </a:solidFill>
              </a:rPr>
              <a:t> Joy, Swarup Biswas, Rifat Al Mamun </a:t>
            </a:r>
            <a:r>
              <a:rPr lang="en-US" b="1" dirty="0" err="1">
                <a:solidFill>
                  <a:schemeClr val="accent5">
                    <a:lumMod val="50000"/>
                  </a:schemeClr>
                </a:solidFill>
              </a:rPr>
              <a:t>Rudro</a:t>
            </a:r>
            <a:r>
              <a:rPr lang="en-US" b="1" dirty="0">
                <a:solidFill>
                  <a:schemeClr val="accent5">
                    <a:lumMod val="50000"/>
                  </a:schemeClr>
                </a:solidFill>
              </a:rPr>
              <a:t>, </a:t>
            </a:r>
            <a:r>
              <a:rPr lang="en-US" b="1" dirty="0" err="1">
                <a:solidFill>
                  <a:schemeClr val="accent5">
                    <a:lumMod val="50000"/>
                  </a:schemeClr>
                </a:solidFill>
              </a:rPr>
              <a:t>Kamruddin</a:t>
            </a:r>
            <a:r>
              <a:rPr lang="en-US" b="1" dirty="0">
                <a:solidFill>
                  <a:schemeClr val="accent5">
                    <a:lumMod val="50000"/>
                  </a:schemeClr>
                </a:solidFill>
              </a:rPr>
              <a:t> Nur </a:t>
            </a:r>
          </a:p>
        </p:txBody>
      </p:sp>
      <p:sp>
        <p:nvSpPr>
          <p:cNvPr id="352" name="Text Placeholder 351"/>
          <p:cNvSpPr>
            <a:spLocks noGrp="1"/>
          </p:cNvSpPr>
          <p:nvPr>
            <p:ph type="body" sz="quarter" idx="184"/>
          </p:nvPr>
        </p:nvSpPr>
        <p:spPr>
          <a:xfrm>
            <a:off x="9996488" y="232410"/>
            <a:ext cx="9371330" cy="634365"/>
          </a:xfrm>
        </p:spPr>
        <p:txBody>
          <a:bodyPr>
            <a:noAutofit/>
          </a:bodyPr>
          <a:lstStyle/>
          <a:p>
            <a:r>
              <a:rPr lang="en-US" sz="4000" b="1" dirty="0">
                <a:sym typeface="+mn-ea"/>
              </a:rPr>
              <a:t>Paper ID: 917 </a:t>
            </a:r>
            <a:endParaRPr lang="en-US" sz="4000" b="1" dirty="0">
              <a:solidFill>
                <a:schemeClr val="accent5">
                  <a:lumMod val="50000"/>
                </a:schemeClr>
              </a:solidFill>
              <a:sym typeface="+mn-ea"/>
            </a:endParaRPr>
          </a:p>
        </p:txBody>
      </p:sp>
      <p:sp>
        <p:nvSpPr>
          <p:cNvPr id="353" name="Text Placeholder 352"/>
          <p:cNvSpPr>
            <a:spLocks noGrp="1"/>
          </p:cNvSpPr>
          <p:nvPr>
            <p:ph type="body" sz="quarter" idx="185"/>
          </p:nvPr>
        </p:nvSpPr>
        <p:spPr>
          <a:xfrm>
            <a:off x="3958273" y="866751"/>
            <a:ext cx="21447761" cy="834414"/>
          </a:xfrm>
        </p:spPr>
        <p:txBody>
          <a:bodyPr/>
          <a:lstStyle/>
          <a:p>
            <a:r>
              <a:rPr lang="en-GB" sz="3600" b="1" dirty="0">
                <a:solidFill>
                  <a:schemeClr val="accent5">
                    <a:lumMod val="50000"/>
                  </a:schemeClr>
                </a:solidFill>
              </a:rPr>
              <a:t>Fair and Explainable Machine Learning Framework for Heart Disease Prediction</a:t>
            </a:r>
            <a:endParaRPr lang="en-US" sz="3600" b="1" dirty="0">
              <a:solidFill>
                <a:schemeClr val="accent5">
                  <a:lumMod val="50000"/>
                </a:schemeClr>
              </a:solidFill>
            </a:endParaRPr>
          </a:p>
        </p:txBody>
      </p:sp>
      <p:pic>
        <p:nvPicPr>
          <p:cNvPr id="2" name="Picture 1" descr="ps-bdc-log.-06"/>
          <p:cNvPicPr>
            <a:picLocks noChangeAspect="1"/>
          </p:cNvPicPr>
          <p:nvPr/>
        </p:nvPicPr>
        <p:blipFill>
          <a:blip r:embed="rId3"/>
          <a:stretch>
            <a:fillRect/>
          </a:stretch>
        </p:blipFill>
        <p:spPr>
          <a:xfrm>
            <a:off x="25457785" y="497205"/>
            <a:ext cx="3538855" cy="1386205"/>
          </a:xfrm>
          <a:prstGeom prst="rect">
            <a:avLst/>
          </a:prstGeom>
        </p:spPr>
      </p:pic>
      <p:pic>
        <p:nvPicPr>
          <p:cNvPr id="3" name="Picture 2"/>
          <p:cNvPicPr/>
          <p:nvPr/>
        </p:nvPicPr>
        <p:blipFill>
          <a:blip r:embed="rId4"/>
          <a:stretch>
            <a:fillRect/>
          </a:stretch>
        </p:blipFill>
        <p:spPr>
          <a:xfrm>
            <a:off x="193040" y="232410"/>
            <a:ext cx="2083435" cy="1677035"/>
          </a:xfrm>
          <a:prstGeom prst="rect">
            <a:avLst/>
          </a:prstGeom>
        </p:spPr>
      </p:pic>
      <p:sp>
        <p:nvSpPr>
          <p:cNvPr id="4" name="Text Box 3"/>
          <p:cNvSpPr txBox="1"/>
          <p:nvPr/>
        </p:nvSpPr>
        <p:spPr>
          <a:xfrm>
            <a:off x="8855710" y="6217920"/>
            <a:ext cx="9753600" cy="306705"/>
          </a:xfrm>
          <a:prstGeom prst="rect">
            <a:avLst/>
          </a:prstGeom>
          <a:noFill/>
        </p:spPr>
        <p:txBody>
          <a:bodyPr wrap="square" rtlCol="0">
            <a:spAutoFit/>
          </a:bodyPr>
          <a:lstStyle/>
          <a:p>
            <a:endParaRPr lang="en-US" sz="1400" dirty="0">
              <a:latin typeface="Times New Roman" panose="02020603050405020304" pitchFamily="18" charset="0"/>
              <a:cs typeface="Times New Roman" panose="02020603050405020304" pitchFamily="18" charset="0"/>
            </a:endParaRPr>
          </a:p>
        </p:txBody>
      </p:sp>
      <p:sp>
        <p:nvSpPr>
          <p:cNvPr id="8" name="Text Placeholder 303"/>
          <p:cNvSpPr>
            <a:spLocks noGrp="1"/>
          </p:cNvSpPr>
          <p:nvPr/>
        </p:nvSpPr>
        <p:spPr>
          <a:xfrm>
            <a:off x="608965" y="16019145"/>
            <a:ext cx="8503920" cy="397510"/>
          </a:xfrm>
          <a:prstGeom prst="rect">
            <a:avLst/>
          </a:prstGeom>
          <a:solidFill>
            <a:srgbClr val="E4EFFD"/>
          </a:solidFill>
        </p:spPr>
        <p:txBody>
          <a:bodyPr wrap="square" lIns="130622" tIns="130622" rIns="130622" bIns="130622">
            <a:noAutofit/>
          </a:bodyPr>
          <a:lstStyle>
            <a:lvl1pPr marL="0" indent="0" algn="l" defTabSz="2675255" rtl="0" eaLnBrk="1" latinLnBrk="0" hangingPunct="1">
              <a:spcBef>
                <a:spcPct val="20000"/>
              </a:spcBef>
              <a:buFont typeface="Arial" panose="020B0604020202020204" pitchFamily="34" charset="0"/>
              <a:buNone/>
              <a:defRPr sz="1495"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905510" indent="-348615" algn="l" defTabSz="2675255" rtl="0" eaLnBrk="1" latinLnBrk="0" hangingPunct="1">
              <a:spcBef>
                <a:spcPct val="20000"/>
              </a:spcBef>
              <a:buFont typeface="Arial" panose="020B0604020202020204" pitchFamily="34" charset="0"/>
              <a:buChar char="–"/>
              <a:defRPr sz="1495" kern="1200">
                <a:solidFill>
                  <a:schemeClr val="tx1"/>
                </a:solidFill>
                <a:latin typeface="Trebuchet MS" panose="020B0603020202020204" pitchFamily="34" charset="0"/>
                <a:ea typeface="+mn-ea"/>
                <a:cs typeface="+mn-cs"/>
              </a:defRPr>
            </a:lvl2pPr>
            <a:lvl3pPr marL="1254125" indent="-348615" algn="l" defTabSz="2675255" rtl="0" eaLnBrk="1" latinLnBrk="0" hangingPunct="1">
              <a:spcBef>
                <a:spcPct val="20000"/>
              </a:spcBef>
              <a:buFont typeface="Arial" panose="020B0604020202020204" pitchFamily="34" charset="0"/>
              <a:buChar char="•"/>
              <a:defRPr sz="1495" kern="1200">
                <a:solidFill>
                  <a:schemeClr val="tx1"/>
                </a:solidFill>
                <a:latin typeface="Trebuchet MS" panose="020B0603020202020204" pitchFamily="34" charset="0"/>
                <a:ea typeface="+mn-ea"/>
                <a:cs typeface="+mn-cs"/>
              </a:defRPr>
            </a:lvl3pPr>
            <a:lvl4pPr marL="1637030" indent="-382905" algn="l" defTabSz="2675255" rtl="0" eaLnBrk="1" latinLnBrk="0" hangingPunct="1">
              <a:spcBef>
                <a:spcPct val="20000"/>
              </a:spcBef>
              <a:buFont typeface="Arial" panose="020B0604020202020204" pitchFamily="34" charset="0"/>
              <a:buChar char="–"/>
              <a:defRPr sz="1495" kern="1200">
                <a:solidFill>
                  <a:schemeClr val="tx1"/>
                </a:solidFill>
                <a:latin typeface="Trebuchet MS" panose="020B0603020202020204" pitchFamily="34" charset="0"/>
                <a:ea typeface="+mn-ea"/>
                <a:cs typeface="+mn-cs"/>
              </a:defRPr>
            </a:lvl4pPr>
            <a:lvl5pPr marL="1915795" indent="-278765" algn="l" defTabSz="2675255" rtl="0" eaLnBrk="1" latinLnBrk="0" hangingPunct="1">
              <a:spcBef>
                <a:spcPct val="20000"/>
              </a:spcBef>
              <a:buFont typeface="Arial" panose="020B0604020202020204" pitchFamily="34" charset="0"/>
              <a:buChar char="»"/>
              <a:defRPr sz="1495" kern="1200">
                <a:solidFill>
                  <a:schemeClr val="tx1"/>
                </a:solidFill>
                <a:latin typeface="Trebuchet MS" panose="020B0603020202020204" pitchFamily="34" charset="0"/>
                <a:ea typeface="+mn-ea"/>
                <a:cs typeface="+mn-cs"/>
              </a:defRPr>
            </a:lvl5pPr>
            <a:lvl6pPr marL="735711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6pPr>
            <a:lvl7pPr marL="869442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7pPr>
            <a:lvl8pPr marL="100323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8pPr>
            <a:lvl9pPr marL="1136967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9pPr>
          </a:lstStyle>
          <a:p>
            <a:r>
              <a:rPr lang="en-US" altLang="en-US" b="1">
                <a:solidFill>
                  <a:schemeClr val="accent5">
                    <a:lumMod val="50000"/>
                  </a:schemeClr>
                </a:solidFill>
              </a:rPr>
              <a:t>2026 IEEE International Conference on Quantum Photonics, Artificial Intelligence, and Networking</a:t>
            </a:r>
          </a:p>
        </p:txBody>
      </p:sp>
      <p:sp>
        <p:nvSpPr>
          <p:cNvPr id="9" name="Text Placeholder 306"/>
          <p:cNvSpPr>
            <a:spLocks noGrp="1"/>
          </p:cNvSpPr>
          <p:nvPr/>
        </p:nvSpPr>
        <p:spPr>
          <a:xfrm>
            <a:off x="22719030" y="2665095"/>
            <a:ext cx="5208270" cy="534670"/>
          </a:xfrm>
          <a:prstGeom prst="rect">
            <a:avLst/>
          </a:prstGeom>
          <a:noFill/>
        </p:spPr>
        <p:txBody>
          <a:bodyPr wrap="square" lIns="52249" tIns="52249" rIns="52249" bIns="52249" anchor="ctr" anchorCtr="0">
            <a:spAutoFit/>
          </a:bodyPr>
          <a:lstStyle>
            <a:lvl1pPr marL="0" indent="0" algn="ctr" defTabSz="2675255" rtl="0" eaLnBrk="1" latinLnBrk="0" hangingPunct="1">
              <a:spcBef>
                <a:spcPct val="20000"/>
              </a:spcBef>
              <a:buFont typeface="Arial" panose="020B0604020202020204" pitchFamily="34" charset="0"/>
              <a:buNone/>
              <a:defRPr sz="2240" b="1" u="sng" kern="1200" baseline="0">
                <a:solidFill>
                  <a:schemeClr val="accent5">
                    <a:lumMod val="50000"/>
                  </a:schemeClr>
                </a:solidFill>
                <a:latin typeface="+mn-lt"/>
                <a:ea typeface="+mn-ea"/>
                <a:cs typeface="+mn-cs"/>
              </a:defRPr>
            </a:lvl1pPr>
            <a:lvl2pPr marL="2173605" indent="-836295" algn="l" defTabSz="2675255" rtl="0" eaLnBrk="1" latinLnBrk="0" hangingPunct="1">
              <a:spcBef>
                <a:spcPct val="20000"/>
              </a:spcBef>
              <a:buFont typeface="Arial" panose="020B0604020202020204" pitchFamily="34" charset="0"/>
              <a:buChar char="–"/>
              <a:defRPr sz="8215" kern="1200">
                <a:solidFill>
                  <a:schemeClr val="tx1"/>
                </a:solidFill>
                <a:latin typeface="+mn-lt"/>
                <a:ea typeface="+mn-ea"/>
                <a:cs typeface="+mn-cs"/>
              </a:defRPr>
            </a:lvl2pPr>
            <a:lvl3pPr marL="3343910" indent="-668655" algn="l" defTabSz="2675255" rtl="0" eaLnBrk="1" latinLnBrk="0" hangingPunct="1">
              <a:spcBef>
                <a:spcPct val="20000"/>
              </a:spcBef>
              <a:buFont typeface="Arial" panose="020B0604020202020204" pitchFamily="34" charset="0"/>
              <a:buChar char="•"/>
              <a:defRPr sz="7040" kern="1200">
                <a:solidFill>
                  <a:schemeClr val="tx1"/>
                </a:solidFill>
                <a:latin typeface="+mn-lt"/>
                <a:ea typeface="+mn-ea"/>
                <a:cs typeface="+mn-cs"/>
              </a:defRPr>
            </a:lvl3pPr>
            <a:lvl4pPr marL="468185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4pPr>
            <a:lvl5pPr marL="60191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5pPr>
            <a:lvl6pPr marL="735711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6pPr>
            <a:lvl7pPr marL="869442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7pPr>
            <a:lvl8pPr marL="100323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8pPr>
            <a:lvl9pPr marL="1136967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9pPr>
          </a:lstStyle>
          <a:p>
            <a:r>
              <a:rPr lang="en-US" sz="2800" dirty="0">
                <a:solidFill>
                  <a:schemeClr val="accent5">
                    <a:lumMod val="50000"/>
                  </a:schemeClr>
                </a:solidFill>
              </a:rPr>
              <a:t>Result</a:t>
            </a:r>
          </a:p>
        </p:txBody>
      </p:sp>
      <p:pic>
        <p:nvPicPr>
          <p:cNvPr id="6" name="Picture 5">
            <a:extLst>
              <a:ext uri="{FF2B5EF4-FFF2-40B4-BE49-F238E27FC236}">
                <a16:creationId xmlns:a16="http://schemas.microsoft.com/office/drawing/2014/main" id="{90E0E4BD-6493-4340-8B3E-F58E74603D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96814" y="11153630"/>
            <a:ext cx="6251376" cy="4668750"/>
          </a:xfrm>
          <a:prstGeom prst="rect">
            <a:avLst/>
          </a:prstGeom>
        </p:spPr>
      </p:pic>
      <p:pic>
        <p:nvPicPr>
          <p:cNvPr id="10" name="Picture 9">
            <a:extLst>
              <a:ext uri="{FF2B5EF4-FFF2-40B4-BE49-F238E27FC236}">
                <a16:creationId xmlns:a16="http://schemas.microsoft.com/office/drawing/2014/main" id="{F9955C66-BC0D-4EC3-9266-8B52233B9E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3971" y="3258695"/>
            <a:ext cx="12952857" cy="4756127"/>
          </a:xfrm>
          <a:prstGeom prst="rect">
            <a:avLst/>
          </a:prstGeom>
        </p:spPr>
      </p:pic>
      <p:sp>
        <p:nvSpPr>
          <p:cNvPr id="31" name="Text Placeholder 305">
            <a:extLst>
              <a:ext uri="{FF2B5EF4-FFF2-40B4-BE49-F238E27FC236}">
                <a16:creationId xmlns:a16="http://schemas.microsoft.com/office/drawing/2014/main" id="{B1FD4833-FAD2-4D80-BFA9-15C94466AF2C}"/>
              </a:ext>
            </a:extLst>
          </p:cNvPr>
          <p:cNvSpPr txBox="1">
            <a:spLocks/>
          </p:cNvSpPr>
          <p:nvPr/>
        </p:nvSpPr>
        <p:spPr>
          <a:xfrm>
            <a:off x="8175342" y="8225465"/>
            <a:ext cx="12931486" cy="1552225"/>
          </a:xfrm>
          <a:prstGeom prst="rect">
            <a:avLst/>
          </a:prstGeom>
        </p:spPr>
        <p:txBody>
          <a:bodyPr wrap="square" lIns="130622" tIns="130622" rIns="130622" bIns="130622">
            <a:spAutoFit/>
          </a:bodyPr>
          <a:lstStyle>
            <a:lvl1pPr marL="0" indent="0" algn="l" defTabSz="2675255" rtl="0" eaLnBrk="1" latinLnBrk="0" hangingPunct="1">
              <a:spcBef>
                <a:spcPct val="20000"/>
              </a:spcBef>
              <a:buFont typeface="Arial" panose="020B0604020202020204" pitchFamily="34" charset="0"/>
              <a:buNone/>
              <a:defRPr sz="1495"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905510" indent="-348615" algn="l" defTabSz="2675255" rtl="0" eaLnBrk="1" latinLnBrk="0" hangingPunct="1">
              <a:spcBef>
                <a:spcPct val="20000"/>
              </a:spcBef>
              <a:buFont typeface="Arial" panose="020B0604020202020204" pitchFamily="34" charset="0"/>
              <a:buChar char="–"/>
              <a:defRPr sz="1495" kern="1200">
                <a:solidFill>
                  <a:schemeClr val="tx1"/>
                </a:solidFill>
                <a:latin typeface="Trebuchet MS" panose="020B0603020202020204" pitchFamily="34" charset="0"/>
                <a:ea typeface="+mn-ea"/>
                <a:cs typeface="+mn-cs"/>
              </a:defRPr>
            </a:lvl2pPr>
            <a:lvl3pPr marL="1254125" indent="-348615" algn="l" defTabSz="2675255" rtl="0" eaLnBrk="1" latinLnBrk="0" hangingPunct="1">
              <a:spcBef>
                <a:spcPct val="20000"/>
              </a:spcBef>
              <a:buFont typeface="Arial" panose="020B0604020202020204" pitchFamily="34" charset="0"/>
              <a:buChar char="•"/>
              <a:defRPr sz="1495" kern="1200">
                <a:solidFill>
                  <a:schemeClr val="tx1"/>
                </a:solidFill>
                <a:latin typeface="Trebuchet MS" panose="020B0603020202020204" pitchFamily="34" charset="0"/>
                <a:ea typeface="+mn-ea"/>
                <a:cs typeface="+mn-cs"/>
              </a:defRPr>
            </a:lvl3pPr>
            <a:lvl4pPr marL="1637030" indent="-382905" algn="l" defTabSz="2675255" rtl="0" eaLnBrk="1" latinLnBrk="0" hangingPunct="1">
              <a:spcBef>
                <a:spcPct val="20000"/>
              </a:spcBef>
              <a:buFont typeface="Arial" panose="020B0604020202020204" pitchFamily="34" charset="0"/>
              <a:buChar char="–"/>
              <a:defRPr sz="1495" kern="1200">
                <a:solidFill>
                  <a:schemeClr val="tx1"/>
                </a:solidFill>
                <a:latin typeface="Trebuchet MS" panose="020B0603020202020204" pitchFamily="34" charset="0"/>
                <a:ea typeface="+mn-ea"/>
                <a:cs typeface="+mn-cs"/>
              </a:defRPr>
            </a:lvl4pPr>
            <a:lvl5pPr marL="1915795" indent="-278765" algn="l" defTabSz="2675255" rtl="0" eaLnBrk="1" latinLnBrk="0" hangingPunct="1">
              <a:spcBef>
                <a:spcPct val="20000"/>
              </a:spcBef>
              <a:buFont typeface="Arial" panose="020B0604020202020204" pitchFamily="34" charset="0"/>
              <a:buChar char="»"/>
              <a:defRPr sz="1495" kern="1200">
                <a:solidFill>
                  <a:schemeClr val="tx1"/>
                </a:solidFill>
                <a:latin typeface="Trebuchet MS" panose="020B0603020202020204" pitchFamily="34" charset="0"/>
                <a:ea typeface="+mn-ea"/>
                <a:cs typeface="+mn-cs"/>
              </a:defRPr>
            </a:lvl5pPr>
            <a:lvl6pPr marL="735711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6pPr>
            <a:lvl7pPr marL="8694420"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7pPr>
            <a:lvl8pPr marL="1003236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8pPr>
            <a:lvl9pPr marL="11369675" indent="-668655" algn="l" defTabSz="2675255" rtl="0" eaLnBrk="1" latinLnBrk="0" hangingPunct="1">
              <a:spcBef>
                <a:spcPct val="20000"/>
              </a:spcBef>
              <a:buFont typeface="Arial" panose="020B0604020202020204" pitchFamily="34" charset="0"/>
              <a:buChar char="•"/>
              <a:defRPr sz="5865" kern="1200">
                <a:solidFill>
                  <a:schemeClr val="tx1"/>
                </a:solidFill>
                <a:latin typeface="+mn-lt"/>
                <a:ea typeface="+mn-ea"/>
                <a:cs typeface="+mn-cs"/>
              </a:defRPr>
            </a:lvl9pPr>
          </a:lstStyle>
          <a:p>
            <a:pPr algn="just"/>
            <a:r>
              <a:rPr lang="en-GB" b="1" dirty="0"/>
              <a:t>Dataset: </a:t>
            </a:r>
            <a:r>
              <a:rPr lang="en-GB" dirty="0"/>
              <a:t>Processed UCI Heart Disease dataset consisting of 1035 patients (69.3% male, 30.7% female).</a:t>
            </a:r>
          </a:p>
          <a:p>
            <a:pPr algn="just"/>
            <a:r>
              <a:rPr lang="en-GB" b="1" dirty="0"/>
              <a:t>Pre-processing: </a:t>
            </a:r>
            <a:r>
              <a:rPr lang="en-GB" dirty="0"/>
              <a:t>Addressed missing values, removed duplicates, handled outliers using the IQR method, encoded categorical variables, and standardized continuous features.</a:t>
            </a:r>
          </a:p>
          <a:p>
            <a:pPr algn="just"/>
            <a:r>
              <a:rPr lang="en-GB" b="1" dirty="0"/>
              <a:t>Balancing: </a:t>
            </a:r>
            <a:r>
              <a:rPr lang="en-GB" dirty="0"/>
              <a:t>Applied the Synthetic Minority Oversampling Technique (SMOTE) to the training data to fix class imbalance. </a:t>
            </a:r>
          </a:p>
          <a:p>
            <a:pPr algn="just"/>
            <a:r>
              <a:rPr lang="en-GB" b="1" dirty="0"/>
              <a:t>Evaluation Strategy: </a:t>
            </a:r>
            <a:r>
              <a:rPr lang="en-GB" dirty="0"/>
              <a:t>Used 10-fold stratified cross-validation and evaluated models based on precision, recall, F1-score, ROC-AUC, Brier score, and MCC.</a:t>
            </a:r>
            <a:endParaRPr lang="en-US" dirty="0"/>
          </a:p>
        </p:txBody>
      </p:sp>
      <p:sp>
        <p:nvSpPr>
          <p:cNvPr id="15" name="Rectangle 3">
            <a:extLst>
              <a:ext uri="{FF2B5EF4-FFF2-40B4-BE49-F238E27FC236}">
                <a16:creationId xmlns:a16="http://schemas.microsoft.com/office/drawing/2014/main" id="{F56AF386-D4F2-4599-A9F8-97E0CFB51DA9}"/>
              </a:ext>
            </a:extLst>
          </p:cNvPr>
          <p:cNvSpPr>
            <a:spLocks noChangeArrowheads="1"/>
          </p:cNvSpPr>
          <p:nvPr/>
        </p:nvSpPr>
        <p:spPr bwMode="auto">
          <a:xfrm>
            <a:off x="0" y="0"/>
            <a:ext cx="292608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Dataset:</a:t>
            </a:r>
            <a:r>
              <a:rPr kumimoji="0" lang="en-US" altLang="en-US" sz="1800" b="0" i="0" u="none" strike="noStrike" cap="none" normalizeH="0" baseline="0">
                <a:ln>
                  <a:noFill/>
                </a:ln>
                <a:solidFill>
                  <a:schemeClr val="tx1"/>
                </a:solidFill>
                <a:effectLst/>
                <a:latin typeface="Arial" panose="020B0604020202020204" pitchFamily="34" charset="0"/>
              </a:rPr>
              <a:t> Processed UCI Heart Disease dataset consisting of 1035 patients (69.3% male, 30.7% female).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Preprocessing:</a:t>
            </a:r>
            <a:r>
              <a:rPr kumimoji="0" lang="en-US" altLang="en-US" sz="1800" b="0" i="0" u="none" strike="noStrike" cap="none" normalizeH="0" baseline="0">
                <a:ln>
                  <a:noFill/>
                </a:ln>
                <a:solidFill>
                  <a:schemeClr val="tx1"/>
                </a:solidFill>
                <a:effectLst/>
                <a:latin typeface="Arial" panose="020B0604020202020204" pitchFamily="34" charset="0"/>
              </a:rPr>
              <a:t> Addressed missing values, removed duplicates, handled outliers using the IQR method, encoded categorical variables, and standardized continuous features.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Balancing:</a:t>
            </a:r>
            <a:r>
              <a:rPr kumimoji="0" lang="en-US" altLang="en-US" sz="1800" b="0" i="0" u="none" strike="noStrike" cap="none" normalizeH="0" baseline="0">
                <a:ln>
                  <a:noFill/>
                </a:ln>
                <a:solidFill>
                  <a:schemeClr val="tx1"/>
                </a:solidFill>
                <a:effectLst/>
                <a:latin typeface="Arial" panose="020B0604020202020204" pitchFamily="34" charset="0"/>
              </a:rPr>
              <a:t> Applied the Synthetic Minority Oversampling Technique (SMOTE) to the training data to fix class imbalance. * </a:t>
            </a:r>
            <a:r>
              <a:rPr kumimoji="0" lang="en-US" altLang="en-US" sz="1800" b="1" i="0" u="none" strike="noStrike" cap="none" normalizeH="0" baseline="0">
                <a:ln>
                  <a:noFill/>
                </a:ln>
                <a:solidFill>
                  <a:schemeClr val="tx1"/>
                </a:solidFill>
                <a:effectLst/>
                <a:latin typeface="Arial" panose="020B0604020202020204" pitchFamily="34" charset="0"/>
              </a:rPr>
              <a:t>Evaluation Strategy:</a:t>
            </a:r>
            <a:r>
              <a:rPr kumimoji="0" lang="en-US" altLang="en-US" sz="1800" b="0" i="0" u="none" strike="noStrike" cap="none" normalizeH="0" baseline="0">
                <a:ln>
                  <a:noFill/>
                </a:ln>
                <a:solidFill>
                  <a:schemeClr val="tx1"/>
                </a:solidFill>
                <a:effectLst/>
                <a:latin typeface="Arial" panose="020B0604020202020204" pitchFamily="34" charset="0"/>
              </a:rPr>
              <a:t> Used 10-fold stratified cross-validation and evaluated models based on precision, recall, F1-score, ROC-AUC, Brier score, and MCC.</a:t>
            </a:r>
          </a:p>
        </p:txBody>
      </p:sp>
    </p:spTree>
  </p:cSld>
  <p:clrMapOvr>
    <a:masterClrMapping/>
  </p:clrMapOvr>
</p:sld>
</file>

<file path=ppt/theme/theme1.xml><?xml version="1.0" encoding="utf-8"?>
<a:theme xmlns:a="http://schemas.openxmlformats.org/drawingml/2006/main" name="PosterPresentations.com-36x60-Template-V3">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lassic 3 Colum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PosterPresentations.com-36x60-Template-V3</Template>
  <TotalTime>89</TotalTime>
  <Words>771</Words>
  <Application>Microsoft Office PowerPoint</Application>
  <PresentationFormat>Custom</PresentationFormat>
  <Paragraphs>37</Paragraphs>
  <Slides>1</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vt:i4>
      </vt:variant>
    </vt:vector>
  </HeadingPairs>
  <TitlesOfParts>
    <vt:vector size="9" baseType="lpstr">
      <vt:lpstr>Arial</vt:lpstr>
      <vt:lpstr>Arial Black</vt:lpstr>
      <vt:lpstr>Calibri</vt:lpstr>
      <vt:lpstr>Times New Roman</vt:lpstr>
      <vt:lpstr>Trebuchet MS</vt:lpstr>
      <vt:lpstr>PosterPresentations.com-36x60-Template-V3</vt:lpstr>
      <vt:lpstr>1_Classic 3 Columns</vt:lpstr>
      <vt:lpstr>Classic - Wide Center</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cp:lastModifiedBy>swarup biswas</cp:lastModifiedBy>
  <cp:revision>49</cp:revision>
  <dcterms:created xsi:type="dcterms:W3CDTF">2012-02-06T18:46:00Z</dcterms:created>
  <dcterms:modified xsi:type="dcterms:W3CDTF">2026-02-27T19:02:28Z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C8CD1D0B87C840F496B141C5FD587100_13</vt:lpwstr>
  </property>
  <property fmtid="{D5CDD505-2E9C-101B-9397-08002B2CF9AE}" pid="3" name="KSOProductBuildVer">
    <vt:lpwstr>1033-12.2.0.23196</vt:lpwstr>
  </property>
</Properties>
</file>